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handoutMasterIdLst>
    <p:handoutMasterId r:id="rId37"/>
  </p:handoutMasterIdLst>
  <p:sldIdLst>
    <p:sldId id="256" r:id="rId2"/>
    <p:sldId id="352" r:id="rId3"/>
    <p:sldId id="343" r:id="rId4"/>
    <p:sldId id="355" r:id="rId5"/>
    <p:sldId id="350" r:id="rId6"/>
    <p:sldId id="356" r:id="rId7"/>
    <p:sldId id="359" r:id="rId8"/>
    <p:sldId id="365" r:id="rId9"/>
    <p:sldId id="360" r:id="rId10"/>
    <p:sldId id="370" r:id="rId11"/>
    <p:sldId id="371" r:id="rId12"/>
    <p:sldId id="372" r:id="rId13"/>
    <p:sldId id="373" r:id="rId14"/>
    <p:sldId id="374" r:id="rId15"/>
    <p:sldId id="375" r:id="rId16"/>
    <p:sldId id="376" r:id="rId17"/>
    <p:sldId id="377" r:id="rId18"/>
    <p:sldId id="378" r:id="rId19"/>
    <p:sldId id="379" r:id="rId20"/>
    <p:sldId id="380" r:id="rId21"/>
    <p:sldId id="381" r:id="rId22"/>
    <p:sldId id="382" r:id="rId23"/>
    <p:sldId id="383" r:id="rId24"/>
    <p:sldId id="384" r:id="rId25"/>
    <p:sldId id="385" r:id="rId26"/>
    <p:sldId id="386" r:id="rId27"/>
    <p:sldId id="387" r:id="rId28"/>
    <p:sldId id="388" r:id="rId29"/>
    <p:sldId id="389" r:id="rId30"/>
    <p:sldId id="390" r:id="rId31"/>
    <p:sldId id="391" r:id="rId32"/>
    <p:sldId id="392" r:id="rId33"/>
    <p:sldId id="393" r:id="rId34"/>
    <p:sldId id="319" r:id="rId35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6A300"/>
    <a:srgbClr val="A2900A"/>
    <a:srgbClr val="000000"/>
    <a:srgbClr val="FFC715"/>
    <a:srgbClr val="4F81BD"/>
    <a:srgbClr val="F6E186"/>
    <a:srgbClr val="FFE3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2160" y="-5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2" d="100"/>
          <a:sy n="52" d="100"/>
        </p:scale>
        <p:origin x="-2856" y="-96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4FF4DC0-D4A1-4884-ACFF-01704EA35FB2}" type="doc">
      <dgm:prSet loTypeId="urn:microsoft.com/office/officeart/2005/8/layout/hProcess7" loCatId="process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626FE9EA-E37A-4B30-8A1C-EE99C7EA43B1}">
      <dgm:prSet phldrT="[Text]"/>
      <dgm:spPr/>
      <dgm:t>
        <a:bodyPr/>
        <a:lstStyle/>
        <a:p>
          <a:r>
            <a:rPr lang="id-ID" dirty="0" smtClean="0"/>
            <a:t>Jenis Barang</a:t>
          </a:r>
          <a:endParaRPr lang="en-US" dirty="0"/>
        </a:p>
      </dgm:t>
    </dgm:pt>
    <dgm:pt modelId="{C2938D99-6820-44BC-9858-935A3D323795}" type="parTrans" cxnId="{2CD928FA-365E-414F-8CD6-D11B6A6AA9F7}">
      <dgm:prSet/>
      <dgm:spPr/>
      <dgm:t>
        <a:bodyPr/>
        <a:lstStyle/>
        <a:p>
          <a:endParaRPr lang="en-US"/>
        </a:p>
      </dgm:t>
    </dgm:pt>
    <dgm:pt modelId="{63F85EB9-DA0C-46FE-B1E2-A66975A71765}" type="sibTrans" cxnId="{2CD928FA-365E-414F-8CD6-D11B6A6AA9F7}">
      <dgm:prSet/>
      <dgm:spPr/>
      <dgm:t>
        <a:bodyPr/>
        <a:lstStyle/>
        <a:p>
          <a:endParaRPr lang="en-US"/>
        </a:p>
      </dgm:t>
    </dgm:pt>
    <dgm:pt modelId="{5999FD29-E2BB-4CAF-B7A0-266CDCE4492E}">
      <dgm:prSet phldrT="[Text]"/>
      <dgm:spPr/>
      <dgm:t>
        <a:bodyPr/>
        <a:lstStyle/>
        <a:p>
          <a:r>
            <a:rPr lang="id-ID" dirty="0" err="1" smtClean="0"/>
            <a:t>BarangCair</a:t>
          </a:r>
          <a:r>
            <a:rPr lang="id-ID" dirty="0" smtClean="0"/>
            <a:t>/Gas melalui pipa/transmisi</a:t>
          </a:r>
          <a:endParaRPr lang="en-US" dirty="0"/>
        </a:p>
      </dgm:t>
    </dgm:pt>
    <dgm:pt modelId="{3A6B5526-E9C9-4C65-962F-354064A76924}" type="parTrans" cxnId="{9E56FB61-C09B-4FD1-AB7E-85C127B04369}">
      <dgm:prSet/>
      <dgm:spPr/>
      <dgm:t>
        <a:bodyPr/>
        <a:lstStyle/>
        <a:p>
          <a:endParaRPr lang="en-US"/>
        </a:p>
      </dgm:t>
    </dgm:pt>
    <dgm:pt modelId="{E4963DAB-EC19-4D00-B6C8-6763C81E2B59}" type="sibTrans" cxnId="{9E56FB61-C09B-4FD1-AB7E-85C127B04369}">
      <dgm:prSet/>
      <dgm:spPr/>
      <dgm:t>
        <a:bodyPr/>
        <a:lstStyle/>
        <a:p>
          <a:endParaRPr lang="en-US"/>
        </a:p>
      </dgm:t>
    </dgm:pt>
    <dgm:pt modelId="{DC7E06BD-E7FA-4039-BD78-9D5F4F2C47FC}">
      <dgm:prSet phldrT="[Text]"/>
      <dgm:spPr/>
      <dgm:t>
        <a:bodyPr/>
        <a:lstStyle/>
        <a:p>
          <a:r>
            <a:rPr lang="id-ID" dirty="0" smtClean="0"/>
            <a:t>BC 2.8 </a:t>
          </a:r>
          <a:endParaRPr lang="en-US" dirty="0"/>
        </a:p>
      </dgm:t>
    </dgm:pt>
    <dgm:pt modelId="{5FD642D2-EB80-4D27-9509-92904A285412}" type="parTrans" cxnId="{331E9A56-C5B1-4B64-B140-BD4985613630}">
      <dgm:prSet/>
      <dgm:spPr/>
      <dgm:t>
        <a:bodyPr/>
        <a:lstStyle/>
        <a:p>
          <a:endParaRPr lang="en-US"/>
        </a:p>
      </dgm:t>
    </dgm:pt>
    <dgm:pt modelId="{E2DF55D1-B567-41D5-B000-0E834D638A4C}" type="sibTrans" cxnId="{331E9A56-C5B1-4B64-B140-BD4985613630}">
      <dgm:prSet/>
      <dgm:spPr/>
      <dgm:t>
        <a:bodyPr/>
        <a:lstStyle/>
        <a:p>
          <a:endParaRPr lang="en-US"/>
        </a:p>
      </dgm:t>
    </dgm:pt>
    <dgm:pt modelId="{AF07E528-13DB-43D1-A877-73D587742485}">
      <dgm:prSet phldrT="[Text]"/>
      <dgm:spPr/>
      <dgm:t>
        <a:bodyPr/>
        <a:lstStyle/>
        <a:p>
          <a:r>
            <a:rPr lang="id-ID" dirty="0" smtClean="0"/>
            <a:t>Berkala</a:t>
          </a:r>
          <a:endParaRPr lang="en-US" dirty="0"/>
        </a:p>
      </dgm:t>
    </dgm:pt>
    <dgm:pt modelId="{AFD8B42B-A3E4-45E1-9898-FE5BDB9F9280}" type="parTrans" cxnId="{363DBD0A-3232-4EE7-A865-5DC17F49621C}">
      <dgm:prSet/>
      <dgm:spPr/>
      <dgm:t>
        <a:bodyPr/>
        <a:lstStyle/>
        <a:p>
          <a:endParaRPr lang="en-US"/>
        </a:p>
      </dgm:t>
    </dgm:pt>
    <dgm:pt modelId="{C55D2BFB-78B5-44E2-8224-5BC6DC846D65}" type="sibTrans" cxnId="{363DBD0A-3232-4EE7-A865-5DC17F49621C}">
      <dgm:prSet/>
      <dgm:spPr/>
      <dgm:t>
        <a:bodyPr/>
        <a:lstStyle/>
        <a:p>
          <a:endParaRPr lang="en-US"/>
        </a:p>
      </dgm:t>
    </dgm:pt>
    <dgm:pt modelId="{49108E37-4ACB-49E4-B75D-21B3AA7A6795}">
      <dgm:prSet phldrT="[Text]"/>
      <dgm:spPr/>
      <dgm:t>
        <a:bodyPr/>
        <a:lstStyle/>
        <a:p>
          <a:r>
            <a:rPr lang="id-ID" dirty="0" smtClean="0"/>
            <a:t>Penyampaian</a:t>
          </a:r>
          <a:endParaRPr lang="en-US" dirty="0"/>
        </a:p>
      </dgm:t>
    </dgm:pt>
    <dgm:pt modelId="{E023890E-5BD7-4645-95F2-546A8774F46F}" type="parTrans" cxnId="{0A920B77-30E2-4D3B-A2B9-911598097C52}">
      <dgm:prSet/>
      <dgm:spPr/>
      <dgm:t>
        <a:bodyPr/>
        <a:lstStyle/>
        <a:p>
          <a:endParaRPr lang="en-US"/>
        </a:p>
      </dgm:t>
    </dgm:pt>
    <dgm:pt modelId="{F195BB6B-A254-463F-A769-D8470B7706AC}" type="sibTrans" cxnId="{0A920B77-30E2-4D3B-A2B9-911598097C52}">
      <dgm:prSet/>
      <dgm:spPr/>
      <dgm:t>
        <a:bodyPr/>
        <a:lstStyle/>
        <a:p>
          <a:endParaRPr lang="en-US"/>
        </a:p>
      </dgm:t>
    </dgm:pt>
    <dgm:pt modelId="{AE321D74-2894-49F9-8296-CC9BB37C7D17}">
      <dgm:prSet phldrT="[Text]"/>
      <dgm:spPr/>
      <dgm:t>
        <a:bodyPr/>
        <a:lstStyle/>
        <a:p>
          <a:r>
            <a:rPr lang="id-ID" dirty="0" smtClean="0"/>
            <a:t>2 hari kerja setelah jangka waktu berakhir</a:t>
          </a:r>
        </a:p>
      </dgm:t>
    </dgm:pt>
    <dgm:pt modelId="{F314AA43-AA87-4C7E-A95C-C85A46E8D231}" type="parTrans" cxnId="{31CA4A92-612A-462C-B8E4-A7E54B367817}">
      <dgm:prSet/>
      <dgm:spPr/>
      <dgm:t>
        <a:bodyPr/>
        <a:lstStyle/>
        <a:p>
          <a:endParaRPr lang="en-US"/>
        </a:p>
      </dgm:t>
    </dgm:pt>
    <dgm:pt modelId="{AD8AEB0A-0474-4CA0-9F1C-449484DDE27C}" type="sibTrans" cxnId="{31CA4A92-612A-462C-B8E4-A7E54B367817}">
      <dgm:prSet/>
      <dgm:spPr/>
      <dgm:t>
        <a:bodyPr/>
        <a:lstStyle/>
        <a:p>
          <a:endParaRPr lang="en-US"/>
        </a:p>
      </dgm:t>
    </dgm:pt>
    <dgm:pt modelId="{15C87201-F644-4495-977F-29E70FC01006}">
      <dgm:prSet phldrT="[Text]"/>
      <dgm:spPr/>
      <dgm:t>
        <a:bodyPr/>
        <a:lstStyle/>
        <a:p>
          <a:r>
            <a:rPr lang="id-ID" dirty="0" smtClean="0"/>
            <a:t>Jangka Waktu</a:t>
          </a:r>
          <a:endParaRPr lang="en-US" dirty="0"/>
        </a:p>
      </dgm:t>
    </dgm:pt>
    <dgm:pt modelId="{CB9C763C-C29E-424B-BB46-27D86E17A061}" type="parTrans" cxnId="{907AD0A7-234B-42BC-BA3C-A83C31E7D09F}">
      <dgm:prSet/>
      <dgm:spPr/>
      <dgm:t>
        <a:bodyPr/>
        <a:lstStyle/>
        <a:p>
          <a:endParaRPr lang="en-US"/>
        </a:p>
      </dgm:t>
    </dgm:pt>
    <dgm:pt modelId="{417B4755-AAA7-4938-B703-711CD32EAF47}" type="sibTrans" cxnId="{907AD0A7-234B-42BC-BA3C-A83C31E7D09F}">
      <dgm:prSet/>
      <dgm:spPr/>
      <dgm:t>
        <a:bodyPr/>
        <a:lstStyle/>
        <a:p>
          <a:endParaRPr lang="en-US"/>
        </a:p>
      </dgm:t>
    </dgm:pt>
    <dgm:pt modelId="{507FED5D-A133-4205-88C6-3079743FEB47}">
      <dgm:prSet phldrT="[Text]"/>
      <dgm:spPr/>
      <dgm:t>
        <a:bodyPr/>
        <a:lstStyle/>
        <a:p>
          <a:r>
            <a:rPr lang="id-ID" dirty="0" smtClean="0"/>
            <a:t>Max 1 bulan</a:t>
          </a:r>
          <a:endParaRPr lang="en-US" dirty="0"/>
        </a:p>
      </dgm:t>
    </dgm:pt>
    <dgm:pt modelId="{0E12090B-02C1-466B-815C-B76B3649940C}" type="parTrans" cxnId="{60EB6455-4AC9-48AF-A561-A8A05161CEAC}">
      <dgm:prSet/>
      <dgm:spPr/>
      <dgm:t>
        <a:bodyPr/>
        <a:lstStyle/>
        <a:p>
          <a:endParaRPr lang="en-US"/>
        </a:p>
      </dgm:t>
    </dgm:pt>
    <dgm:pt modelId="{D073E3F3-7CB6-4DA2-A2E9-BEED2EA5C0F3}" type="sibTrans" cxnId="{60EB6455-4AC9-48AF-A561-A8A05161CEAC}">
      <dgm:prSet/>
      <dgm:spPr/>
      <dgm:t>
        <a:bodyPr/>
        <a:lstStyle/>
        <a:p>
          <a:endParaRPr lang="en-US"/>
        </a:p>
      </dgm:t>
    </dgm:pt>
    <dgm:pt modelId="{32CB3946-4809-4BD0-8F48-802811066B14}" type="pres">
      <dgm:prSet presAssocID="{44FF4DC0-D4A1-4884-ACFF-01704EA35FB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id-ID"/>
        </a:p>
      </dgm:t>
    </dgm:pt>
    <dgm:pt modelId="{1A32AA57-45CD-4F13-8C23-D1DF0CC56A4F}" type="pres">
      <dgm:prSet presAssocID="{626FE9EA-E37A-4B30-8A1C-EE99C7EA43B1}" presName="compositeNode" presStyleCnt="0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BD3CBE98-FD49-4A9D-AF69-14D67BF1C4CD}" type="pres">
      <dgm:prSet presAssocID="{626FE9EA-E37A-4B30-8A1C-EE99C7EA43B1}" presName="bgRect" presStyleLbl="node1" presStyleIdx="0" presStyleCnt="4"/>
      <dgm:spPr/>
      <dgm:t>
        <a:bodyPr/>
        <a:lstStyle/>
        <a:p>
          <a:endParaRPr lang="en-US"/>
        </a:p>
      </dgm:t>
    </dgm:pt>
    <dgm:pt modelId="{EC788336-D718-47C3-83BF-5EC870D30947}" type="pres">
      <dgm:prSet presAssocID="{626FE9EA-E37A-4B30-8A1C-EE99C7EA43B1}" presName="parentNode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32FB86A-6907-4244-82CE-000A7E155BA9}" type="pres">
      <dgm:prSet presAssocID="{626FE9EA-E37A-4B30-8A1C-EE99C7EA43B1}" presName="child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5D7621-8D63-4F4C-9EDF-5AF04C662EA2}" type="pres">
      <dgm:prSet presAssocID="{63F85EB9-DA0C-46FE-B1E2-A66975A71765}" presName="hSp" presStyleCnt="0"/>
      <dgm:spPr/>
      <dgm:t>
        <a:bodyPr/>
        <a:lstStyle/>
        <a:p>
          <a:endParaRPr lang="id-ID"/>
        </a:p>
      </dgm:t>
    </dgm:pt>
    <dgm:pt modelId="{4BC7FEAD-E68B-412D-91A9-36EAD93793DB}" type="pres">
      <dgm:prSet presAssocID="{63F85EB9-DA0C-46FE-B1E2-A66975A71765}" presName="vProcSp" presStyleCnt="0"/>
      <dgm:spPr/>
      <dgm:t>
        <a:bodyPr/>
        <a:lstStyle/>
        <a:p>
          <a:endParaRPr lang="id-ID"/>
        </a:p>
      </dgm:t>
    </dgm:pt>
    <dgm:pt modelId="{6F30DFE1-DD83-4E9C-9D09-293C758ED229}" type="pres">
      <dgm:prSet presAssocID="{63F85EB9-DA0C-46FE-B1E2-A66975A71765}" presName="vSp1" presStyleCnt="0"/>
      <dgm:spPr/>
      <dgm:t>
        <a:bodyPr/>
        <a:lstStyle/>
        <a:p>
          <a:endParaRPr lang="id-ID"/>
        </a:p>
      </dgm:t>
    </dgm:pt>
    <dgm:pt modelId="{6355BFDF-24BA-4B00-B784-00B6215C4AFA}" type="pres">
      <dgm:prSet presAssocID="{63F85EB9-DA0C-46FE-B1E2-A66975A71765}" presName="simulatedConn" presStyleLbl="solidFgAcc1" presStyleIdx="0" presStyleCnt="3"/>
      <dgm:spPr/>
      <dgm:t>
        <a:bodyPr/>
        <a:lstStyle/>
        <a:p>
          <a:endParaRPr lang="id-ID"/>
        </a:p>
      </dgm:t>
    </dgm:pt>
    <dgm:pt modelId="{8FBE10F2-9509-4C02-A8E4-38100E303924}" type="pres">
      <dgm:prSet presAssocID="{63F85EB9-DA0C-46FE-B1E2-A66975A71765}" presName="vSp2" presStyleCnt="0"/>
      <dgm:spPr/>
      <dgm:t>
        <a:bodyPr/>
        <a:lstStyle/>
        <a:p>
          <a:endParaRPr lang="id-ID"/>
        </a:p>
      </dgm:t>
    </dgm:pt>
    <dgm:pt modelId="{9BD7BAC8-C755-4C7F-B111-A96596CBE511}" type="pres">
      <dgm:prSet presAssocID="{63F85EB9-DA0C-46FE-B1E2-A66975A71765}" presName="sibTrans" presStyleCnt="0"/>
      <dgm:spPr/>
      <dgm:t>
        <a:bodyPr/>
        <a:lstStyle/>
        <a:p>
          <a:endParaRPr lang="id-ID"/>
        </a:p>
      </dgm:t>
    </dgm:pt>
    <dgm:pt modelId="{5732FD4C-7228-4C2A-9EBE-D2CB5C7C58EC}" type="pres">
      <dgm:prSet presAssocID="{DC7E06BD-E7FA-4039-BD78-9D5F4F2C47FC}" presName="compositeNode" presStyleCnt="0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9C72038F-70D4-4F5D-B9F7-3ACD51D2D1CA}" type="pres">
      <dgm:prSet presAssocID="{DC7E06BD-E7FA-4039-BD78-9D5F4F2C47FC}" presName="bgRect" presStyleLbl="node1" presStyleIdx="1" presStyleCnt="4"/>
      <dgm:spPr/>
      <dgm:t>
        <a:bodyPr/>
        <a:lstStyle/>
        <a:p>
          <a:endParaRPr lang="en-US"/>
        </a:p>
      </dgm:t>
    </dgm:pt>
    <dgm:pt modelId="{1004152E-CB22-4FBC-8839-FBD743B55DF3}" type="pres">
      <dgm:prSet presAssocID="{DC7E06BD-E7FA-4039-BD78-9D5F4F2C47FC}" presName="parentNode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8CA26FC-A154-4242-92D8-CC86079470D0}" type="pres">
      <dgm:prSet presAssocID="{DC7E06BD-E7FA-4039-BD78-9D5F4F2C47FC}" presName="child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B9F1AB7-A1A6-42E3-8AA2-40AEE821A475}" type="pres">
      <dgm:prSet presAssocID="{E2DF55D1-B567-41D5-B000-0E834D638A4C}" presName="hSp" presStyleCnt="0"/>
      <dgm:spPr/>
      <dgm:t>
        <a:bodyPr/>
        <a:lstStyle/>
        <a:p>
          <a:endParaRPr lang="id-ID"/>
        </a:p>
      </dgm:t>
    </dgm:pt>
    <dgm:pt modelId="{4723DB9B-4DBD-4A22-9366-A18ADAF4E684}" type="pres">
      <dgm:prSet presAssocID="{E2DF55D1-B567-41D5-B000-0E834D638A4C}" presName="vProcSp" presStyleCnt="0"/>
      <dgm:spPr/>
      <dgm:t>
        <a:bodyPr/>
        <a:lstStyle/>
        <a:p>
          <a:endParaRPr lang="id-ID"/>
        </a:p>
      </dgm:t>
    </dgm:pt>
    <dgm:pt modelId="{ADB8B4ED-4777-4259-A6A3-2D38015D293D}" type="pres">
      <dgm:prSet presAssocID="{E2DF55D1-B567-41D5-B000-0E834D638A4C}" presName="vSp1" presStyleCnt="0"/>
      <dgm:spPr/>
      <dgm:t>
        <a:bodyPr/>
        <a:lstStyle/>
        <a:p>
          <a:endParaRPr lang="id-ID"/>
        </a:p>
      </dgm:t>
    </dgm:pt>
    <dgm:pt modelId="{86BF84A1-447E-4210-A04D-0A9555D29663}" type="pres">
      <dgm:prSet presAssocID="{E2DF55D1-B567-41D5-B000-0E834D638A4C}" presName="simulatedConn" presStyleLbl="solidFgAcc1" presStyleIdx="1" presStyleCnt="3"/>
      <dgm:spPr/>
      <dgm:t>
        <a:bodyPr/>
        <a:lstStyle/>
        <a:p>
          <a:endParaRPr lang="id-ID"/>
        </a:p>
      </dgm:t>
    </dgm:pt>
    <dgm:pt modelId="{E8BC8771-7A17-4695-BE90-27ECD13B8B51}" type="pres">
      <dgm:prSet presAssocID="{E2DF55D1-B567-41D5-B000-0E834D638A4C}" presName="vSp2" presStyleCnt="0"/>
      <dgm:spPr/>
      <dgm:t>
        <a:bodyPr/>
        <a:lstStyle/>
        <a:p>
          <a:endParaRPr lang="id-ID"/>
        </a:p>
      </dgm:t>
    </dgm:pt>
    <dgm:pt modelId="{999FB469-D927-460D-ADE6-C6A29C2BD802}" type="pres">
      <dgm:prSet presAssocID="{E2DF55D1-B567-41D5-B000-0E834D638A4C}" presName="sibTrans" presStyleCnt="0"/>
      <dgm:spPr/>
      <dgm:t>
        <a:bodyPr/>
        <a:lstStyle/>
        <a:p>
          <a:endParaRPr lang="id-ID"/>
        </a:p>
      </dgm:t>
    </dgm:pt>
    <dgm:pt modelId="{33C40A9F-1648-4A57-92F7-D1833CE80552}" type="pres">
      <dgm:prSet presAssocID="{15C87201-F644-4495-977F-29E70FC01006}" presName="compositeNode" presStyleCnt="0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CCC2F882-A054-4E2B-A468-5763DBE83707}" type="pres">
      <dgm:prSet presAssocID="{15C87201-F644-4495-977F-29E70FC01006}" presName="bgRect" presStyleLbl="node1" presStyleIdx="2" presStyleCnt="4"/>
      <dgm:spPr/>
      <dgm:t>
        <a:bodyPr/>
        <a:lstStyle/>
        <a:p>
          <a:endParaRPr lang="id-ID"/>
        </a:p>
      </dgm:t>
    </dgm:pt>
    <dgm:pt modelId="{5A628D9D-E906-45E8-BE01-8B68D7E78233}" type="pres">
      <dgm:prSet presAssocID="{15C87201-F644-4495-977F-29E70FC01006}" presName="parentNode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15F5F132-E957-407E-B39F-76128B993362}" type="pres">
      <dgm:prSet presAssocID="{15C87201-F644-4495-977F-29E70FC01006}" presName="child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FECB0E20-B4A4-4029-AE94-2EB8A86A0739}" type="pres">
      <dgm:prSet presAssocID="{417B4755-AAA7-4938-B703-711CD32EAF47}" presName="hSp" presStyleCnt="0"/>
      <dgm:spPr/>
      <dgm:t>
        <a:bodyPr/>
        <a:lstStyle/>
        <a:p>
          <a:endParaRPr lang="id-ID"/>
        </a:p>
      </dgm:t>
    </dgm:pt>
    <dgm:pt modelId="{E2A85391-D949-4034-9BDD-E908DD26AE5A}" type="pres">
      <dgm:prSet presAssocID="{417B4755-AAA7-4938-B703-711CD32EAF47}" presName="vProcSp" presStyleCnt="0"/>
      <dgm:spPr/>
      <dgm:t>
        <a:bodyPr/>
        <a:lstStyle/>
        <a:p>
          <a:endParaRPr lang="id-ID"/>
        </a:p>
      </dgm:t>
    </dgm:pt>
    <dgm:pt modelId="{71FA151F-BE7E-4656-9F36-90E1D9FA0250}" type="pres">
      <dgm:prSet presAssocID="{417B4755-AAA7-4938-B703-711CD32EAF47}" presName="vSp1" presStyleCnt="0"/>
      <dgm:spPr/>
      <dgm:t>
        <a:bodyPr/>
        <a:lstStyle/>
        <a:p>
          <a:endParaRPr lang="id-ID"/>
        </a:p>
      </dgm:t>
    </dgm:pt>
    <dgm:pt modelId="{1B45C1DA-786A-4089-AFCC-5F4BE2E575C0}" type="pres">
      <dgm:prSet presAssocID="{417B4755-AAA7-4938-B703-711CD32EAF47}" presName="simulatedConn" presStyleLbl="solidFgAcc1" presStyleIdx="2" presStyleCnt="3"/>
      <dgm:spPr/>
      <dgm:t>
        <a:bodyPr/>
        <a:lstStyle/>
        <a:p>
          <a:endParaRPr lang="id-ID"/>
        </a:p>
      </dgm:t>
    </dgm:pt>
    <dgm:pt modelId="{E92CD633-67A9-4357-B6DB-0A41EBE1EFEA}" type="pres">
      <dgm:prSet presAssocID="{417B4755-AAA7-4938-B703-711CD32EAF47}" presName="vSp2" presStyleCnt="0"/>
      <dgm:spPr/>
      <dgm:t>
        <a:bodyPr/>
        <a:lstStyle/>
        <a:p>
          <a:endParaRPr lang="id-ID"/>
        </a:p>
      </dgm:t>
    </dgm:pt>
    <dgm:pt modelId="{88E97C6F-5389-4407-84DA-B8475E888F15}" type="pres">
      <dgm:prSet presAssocID="{417B4755-AAA7-4938-B703-711CD32EAF47}" presName="sibTrans" presStyleCnt="0"/>
      <dgm:spPr/>
      <dgm:t>
        <a:bodyPr/>
        <a:lstStyle/>
        <a:p>
          <a:endParaRPr lang="id-ID"/>
        </a:p>
      </dgm:t>
    </dgm:pt>
    <dgm:pt modelId="{4BAB3DBA-042B-4DD9-BAEE-D2C7293A8F12}" type="pres">
      <dgm:prSet presAssocID="{49108E37-4ACB-49E4-B75D-21B3AA7A6795}" presName="compositeNode" presStyleCnt="0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BFAFE2E2-B137-413E-BE32-21FBB3D9DB1D}" type="pres">
      <dgm:prSet presAssocID="{49108E37-4ACB-49E4-B75D-21B3AA7A6795}" presName="bgRect" presStyleLbl="node1" presStyleIdx="3" presStyleCnt="4"/>
      <dgm:spPr/>
      <dgm:t>
        <a:bodyPr/>
        <a:lstStyle/>
        <a:p>
          <a:endParaRPr lang="id-ID"/>
        </a:p>
      </dgm:t>
    </dgm:pt>
    <dgm:pt modelId="{4B684129-12BE-4995-B5EE-D182A5DCD7C2}" type="pres">
      <dgm:prSet presAssocID="{49108E37-4ACB-49E4-B75D-21B3AA7A6795}" presName="parentNode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4920E517-6E3C-4D34-8F83-F3F19DB1730B}" type="pres">
      <dgm:prSet presAssocID="{49108E37-4ACB-49E4-B75D-21B3AA7A6795}" presName="child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19E9DF0-23A6-4654-8F4F-E9F41C9F7B46}" type="presOf" srcId="{15C87201-F644-4495-977F-29E70FC01006}" destId="{5A628D9D-E906-45E8-BE01-8B68D7E78233}" srcOrd="1" destOrd="0" presId="urn:microsoft.com/office/officeart/2005/8/layout/hProcess7"/>
    <dgm:cxn modelId="{CEE34370-5E67-4352-92DC-47C120F456B1}" type="presOf" srcId="{AE321D74-2894-49F9-8296-CC9BB37C7D17}" destId="{4920E517-6E3C-4D34-8F83-F3F19DB1730B}" srcOrd="0" destOrd="0" presId="urn:microsoft.com/office/officeart/2005/8/layout/hProcess7"/>
    <dgm:cxn modelId="{9E56FB61-C09B-4FD1-AB7E-85C127B04369}" srcId="{626FE9EA-E37A-4B30-8A1C-EE99C7EA43B1}" destId="{5999FD29-E2BB-4CAF-B7A0-266CDCE4492E}" srcOrd="0" destOrd="0" parTransId="{3A6B5526-E9C9-4C65-962F-354064A76924}" sibTransId="{E4963DAB-EC19-4D00-B6C8-6763C81E2B59}"/>
    <dgm:cxn modelId="{60EB6455-4AC9-48AF-A561-A8A05161CEAC}" srcId="{15C87201-F644-4495-977F-29E70FC01006}" destId="{507FED5D-A133-4205-88C6-3079743FEB47}" srcOrd="0" destOrd="0" parTransId="{0E12090B-02C1-466B-815C-B76B3649940C}" sibTransId="{D073E3F3-7CB6-4DA2-A2E9-BEED2EA5C0F3}"/>
    <dgm:cxn modelId="{299A1C52-4DFC-49F6-9C01-E342C2B3A01F}" type="presOf" srcId="{44FF4DC0-D4A1-4884-ACFF-01704EA35FB2}" destId="{32CB3946-4809-4BD0-8F48-802811066B14}" srcOrd="0" destOrd="0" presId="urn:microsoft.com/office/officeart/2005/8/layout/hProcess7"/>
    <dgm:cxn modelId="{907AD0A7-234B-42BC-BA3C-A83C31E7D09F}" srcId="{44FF4DC0-D4A1-4884-ACFF-01704EA35FB2}" destId="{15C87201-F644-4495-977F-29E70FC01006}" srcOrd="2" destOrd="0" parTransId="{CB9C763C-C29E-424B-BB46-27D86E17A061}" sibTransId="{417B4755-AAA7-4938-B703-711CD32EAF47}"/>
    <dgm:cxn modelId="{20DD35B7-8E1E-47DD-9F07-B4A66AD06DAC}" type="presOf" srcId="{49108E37-4ACB-49E4-B75D-21B3AA7A6795}" destId="{BFAFE2E2-B137-413E-BE32-21FBB3D9DB1D}" srcOrd="0" destOrd="0" presId="urn:microsoft.com/office/officeart/2005/8/layout/hProcess7"/>
    <dgm:cxn modelId="{4487F7EC-CDD4-4C46-8D95-0B55B9800044}" type="presOf" srcId="{15C87201-F644-4495-977F-29E70FC01006}" destId="{CCC2F882-A054-4E2B-A468-5763DBE83707}" srcOrd="0" destOrd="0" presId="urn:microsoft.com/office/officeart/2005/8/layout/hProcess7"/>
    <dgm:cxn modelId="{A2B3D516-7E0F-40AC-9AFD-082F448A0B85}" type="presOf" srcId="{626FE9EA-E37A-4B30-8A1C-EE99C7EA43B1}" destId="{BD3CBE98-FD49-4A9D-AF69-14D67BF1C4CD}" srcOrd="0" destOrd="0" presId="urn:microsoft.com/office/officeart/2005/8/layout/hProcess7"/>
    <dgm:cxn modelId="{358C4290-60B4-4CE2-8849-4A4AD7A4D861}" type="presOf" srcId="{626FE9EA-E37A-4B30-8A1C-EE99C7EA43B1}" destId="{EC788336-D718-47C3-83BF-5EC870D30947}" srcOrd="1" destOrd="0" presId="urn:microsoft.com/office/officeart/2005/8/layout/hProcess7"/>
    <dgm:cxn modelId="{363DBD0A-3232-4EE7-A865-5DC17F49621C}" srcId="{DC7E06BD-E7FA-4039-BD78-9D5F4F2C47FC}" destId="{AF07E528-13DB-43D1-A877-73D587742485}" srcOrd="0" destOrd="0" parTransId="{AFD8B42B-A3E4-45E1-9898-FE5BDB9F9280}" sibTransId="{C55D2BFB-78B5-44E2-8224-5BC6DC846D65}"/>
    <dgm:cxn modelId="{CBB6E8EC-4DA8-44EB-8689-D9EE07CD0CCD}" type="presOf" srcId="{AF07E528-13DB-43D1-A877-73D587742485}" destId="{68CA26FC-A154-4242-92D8-CC86079470D0}" srcOrd="0" destOrd="0" presId="urn:microsoft.com/office/officeart/2005/8/layout/hProcess7"/>
    <dgm:cxn modelId="{331E9A56-C5B1-4B64-B140-BD4985613630}" srcId="{44FF4DC0-D4A1-4884-ACFF-01704EA35FB2}" destId="{DC7E06BD-E7FA-4039-BD78-9D5F4F2C47FC}" srcOrd="1" destOrd="0" parTransId="{5FD642D2-EB80-4D27-9509-92904A285412}" sibTransId="{E2DF55D1-B567-41D5-B000-0E834D638A4C}"/>
    <dgm:cxn modelId="{31CA4A92-612A-462C-B8E4-A7E54B367817}" srcId="{49108E37-4ACB-49E4-B75D-21B3AA7A6795}" destId="{AE321D74-2894-49F9-8296-CC9BB37C7D17}" srcOrd="0" destOrd="0" parTransId="{F314AA43-AA87-4C7E-A95C-C85A46E8D231}" sibTransId="{AD8AEB0A-0474-4CA0-9F1C-449484DDE27C}"/>
    <dgm:cxn modelId="{A9593C5C-00D2-4E50-B2D1-5201096F7812}" type="presOf" srcId="{49108E37-4ACB-49E4-B75D-21B3AA7A6795}" destId="{4B684129-12BE-4995-B5EE-D182A5DCD7C2}" srcOrd="1" destOrd="0" presId="urn:microsoft.com/office/officeart/2005/8/layout/hProcess7"/>
    <dgm:cxn modelId="{04C89219-8BDC-40DE-99B7-73A2E4FE9B6A}" type="presOf" srcId="{5999FD29-E2BB-4CAF-B7A0-266CDCE4492E}" destId="{632FB86A-6907-4244-82CE-000A7E155BA9}" srcOrd="0" destOrd="0" presId="urn:microsoft.com/office/officeart/2005/8/layout/hProcess7"/>
    <dgm:cxn modelId="{020BFD0F-37D4-4274-B622-B38CFDCD5CA0}" type="presOf" srcId="{DC7E06BD-E7FA-4039-BD78-9D5F4F2C47FC}" destId="{1004152E-CB22-4FBC-8839-FBD743B55DF3}" srcOrd="1" destOrd="0" presId="urn:microsoft.com/office/officeart/2005/8/layout/hProcess7"/>
    <dgm:cxn modelId="{F47446D0-3F8D-4F3E-8408-8E3B9C02671C}" type="presOf" srcId="{DC7E06BD-E7FA-4039-BD78-9D5F4F2C47FC}" destId="{9C72038F-70D4-4F5D-B9F7-3ACD51D2D1CA}" srcOrd="0" destOrd="0" presId="urn:microsoft.com/office/officeart/2005/8/layout/hProcess7"/>
    <dgm:cxn modelId="{0A920B77-30E2-4D3B-A2B9-911598097C52}" srcId="{44FF4DC0-D4A1-4884-ACFF-01704EA35FB2}" destId="{49108E37-4ACB-49E4-B75D-21B3AA7A6795}" srcOrd="3" destOrd="0" parTransId="{E023890E-5BD7-4645-95F2-546A8774F46F}" sibTransId="{F195BB6B-A254-463F-A769-D8470B7706AC}"/>
    <dgm:cxn modelId="{2CD928FA-365E-414F-8CD6-D11B6A6AA9F7}" srcId="{44FF4DC0-D4A1-4884-ACFF-01704EA35FB2}" destId="{626FE9EA-E37A-4B30-8A1C-EE99C7EA43B1}" srcOrd="0" destOrd="0" parTransId="{C2938D99-6820-44BC-9858-935A3D323795}" sibTransId="{63F85EB9-DA0C-46FE-B1E2-A66975A71765}"/>
    <dgm:cxn modelId="{A4B28E65-9974-4A26-912A-C989E60925F3}" type="presOf" srcId="{507FED5D-A133-4205-88C6-3079743FEB47}" destId="{15F5F132-E957-407E-B39F-76128B993362}" srcOrd="0" destOrd="0" presId="urn:microsoft.com/office/officeart/2005/8/layout/hProcess7"/>
    <dgm:cxn modelId="{1FCA22F8-7EE0-4D16-9CDC-D302E755CF6B}" type="presParOf" srcId="{32CB3946-4809-4BD0-8F48-802811066B14}" destId="{1A32AA57-45CD-4F13-8C23-D1DF0CC56A4F}" srcOrd="0" destOrd="0" presId="urn:microsoft.com/office/officeart/2005/8/layout/hProcess7"/>
    <dgm:cxn modelId="{99C50D8D-DF52-44CB-B7FD-177E12CAC0D9}" type="presParOf" srcId="{1A32AA57-45CD-4F13-8C23-D1DF0CC56A4F}" destId="{BD3CBE98-FD49-4A9D-AF69-14D67BF1C4CD}" srcOrd="0" destOrd="0" presId="urn:microsoft.com/office/officeart/2005/8/layout/hProcess7"/>
    <dgm:cxn modelId="{1F6DC37E-5AEA-40FC-84C1-AED96FE820ED}" type="presParOf" srcId="{1A32AA57-45CD-4F13-8C23-D1DF0CC56A4F}" destId="{EC788336-D718-47C3-83BF-5EC870D30947}" srcOrd="1" destOrd="0" presId="urn:microsoft.com/office/officeart/2005/8/layout/hProcess7"/>
    <dgm:cxn modelId="{EA62DB74-35D3-4154-A854-0B3E52808D36}" type="presParOf" srcId="{1A32AA57-45CD-4F13-8C23-D1DF0CC56A4F}" destId="{632FB86A-6907-4244-82CE-000A7E155BA9}" srcOrd="2" destOrd="0" presId="urn:microsoft.com/office/officeart/2005/8/layout/hProcess7"/>
    <dgm:cxn modelId="{F8AEBF91-7FCC-4221-9E60-BE6ADD6A0C73}" type="presParOf" srcId="{32CB3946-4809-4BD0-8F48-802811066B14}" destId="{ED5D7621-8D63-4F4C-9EDF-5AF04C662EA2}" srcOrd="1" destOrd="0" presId="urn:microsoft.com/office/officeart/2005/8/layout/hProcess7"/>
    <dgm:cxn modelId="{BA7C7A86-C9C4-437C-9D96-B1D7746579E5}" type="presParOf" srcId="{32CB3946-4809-4BD0-8F48-802811066B14}" destId="{4BC7FEAD-E68B-412D-91A9-36EAD93793DB}" srcOrd="2" destOrd="0" presId="urn:microsoft.com/office/officeart/2005/8/layout/hProcess7"/>
    <dgm:cxn modelId="{62787D93-1A0E-427B-B704-1FC04BBCEE01}" type="presParOf" srcId="{4BC7FEAD-E68B-412D-91A9-36EAD93793DB}" destId="{6F30DFE1-DD83-4E9C-9D09-293C758ED229}" srcOrd="0" destOrd="0" presId="urn:microsoft.com/office/officeart/2005/8/layout/hProcess7"/>
    <dgm:cxn modelId="{54FDCE23-2583-4BD2-A6B9-3413CDFEA71D}" type="presParOf" srcId="{4BC7FEAD-E68B-412D-91A9-36EAD93793DB}" destId="{6355BFDF-24BA-4B00-B784-00B6215C4AFA}" srcOrd="1" destOrd="0" presId="urn:microsoft.com/office/officeart/2005/8/layout/hProcess7"/>
    <dgm:cxn modelId="{E03D01DC-3AA5-42CA-A820-F3987CBA5E63}" type="presParOf" srcId="{4BC7FEAD-E68B-412D-91A9-36EAD93793DB}" destId="{8FBE10F2-9509-4C02-A8E4-38100E303924}" srcOrd="2" destOrd="0" presId="urn:microsoft.com/office/officeart/2005/8/layout/hProcess7"/>
    <dgm:cxn modelId="{E9F44219-3BD6-45CA-8FA3-B39834C3FBB6}" type="presParOf" srcId="{32CB3946-4809-4BD0-8F48-802811066B14}" destId="{9BD7BAC8-C755-4C7F-B111-A96596CBE511}" srcOrd="3" destOrd="0" presId="urn:microsoft.com/office/officeart/2005/8/layout/hProcess7"/>
    <dgm:cxn modelId="{294568A3-CF32-41F5-9B63-90A65439CA0F}" type="presParOf" srcId="{32CB3946-4809-4BD0-8F48-802811066B14}" destId="{5732FD4C-7228-4C2A-9EBE-D2CB5C7C58EC}" srcOrd="4" destOrd="0" presId="urn:microsoft.com/office/officeart/2005/8/layout/hProcess7"/>
    <dgm:cxn modelId="{F933E9FF-EE77-4D36-B015-CA5978D69016}" type="presParOf" srcId="{5732FD4C-7228-4C2A-9EBE-D2CB5C7C58EC}" destId="{9C72038F-70D4-4F5D-B9F7-3ACD51D2D1CA}" srcOrd="0" destOrd="0" presId="urn:microsoft.com/office/officeart/2005/8/layout/hProcess7"/>
    <dgm:cxn modelId="{2BBDF77B-1E8B-4CC7-BEA7-C5C7451BA123}" type="presParOf" srcId="{5732FD4C-7228-4C2A-9EBE-D2CB5C7C58EC}" destId="{1004152E-CB22-4FBC-8839-FBD743B55DF3}" srcOrd="1" destOrd="0" presId="urn:microsoft.com/office/officeart/2005/8/layout/hProcess7"/>
    <dgm:cxn modelId="{20EBF7DB-17CB-4EDB-97BE-10B212D99CD1}" type="presParOf" srcId="{5732FD4C-7228-4C2A-9EBE-D2CB5C7C58EC}" destId="{68CA26FC-A154-4242-92D8-CC86079470D0}" srcOrd="2" destOrd="0" presId="urn:microsoft.com/office/officeart/2005/8/layout/hProcess7"/>
    <dgm:cxn modelId="{698510B0-7C38-4290-93E8-FCA8471634A3}" type="presParOf" srcId="{32CB3946-4809-4BD0-8F48-802811066B14}" destId="{9B9F1AB7-A1A6-42E3-8AA2-40AEE821A475}" srcOrd="5" destOrd="0" presId="urn:microsoft.com/office/officeart/2005/8/layout/hProcess7"/>
    <dgm:cxn modelId="{8726016F-4E38-48A4-B52C-58C5464298F7}" type="presParOf" srcId="{32CB3946-4809-4BD0-8F48-802811066B14}" destId="{4723DB9B-4DBD-4A22-9366-A18ADAF4E684}" srcOrd="6" destOrd="0" presId="urn:microsoft.com/office/officeart/2005/8/layout/hProcess7"/>
    <dgm:cxn modelId="{A1FCA61B-C0DD-4532-9BEB-41E5037D2E5E}" type="presParOf" srcId="{4723DB9B-4DBD-4A22-9366-A18ADAF4E684}" destId="{ADB8B4ED-4777-4259-A6A3-2D38015D293D}" srcOrd="0" destOrd="0" presId="urn:microsoft.com/office/officeart/2005/8/layout/hProcess7"/>
    <dgm:cxn modelId="{F6274E60-DA5F-4775-8FBC-13837E760185}" type="presParOf" srcId="{4723DB9B-4DBD-4A22-9366-A18ADAF4E684}" destId="{86BF84A1-447E-4210-A04D-0A9555D29663}" srcOrd="1" destOrd="0" presId="urn:microsoft.com/office/officeart/2005/8/layout/hProcess7"/>
    <dgm:cxn modelId="{95DFAB34-94B1-45C6-A5F0-7BBE45D45BE8}" type="presParOf" srcId="{4723DB9B-4DBD-4A22-9366-A18ADAF4E684}" destId="{E8BC8771-7A17-4695-BE90-27ECD13B8B51}" srcOrd="2" destOrd="0" presId="urn:microsoft.com/office/officeart/2005/8/layout/hProcess7"/>
    <dgm:cxn modelId="{602BD28D-DA52-4C01-BCB0-266BA0A50439}" type="presParOf" srcId="{32CB3946-4809-4BD0-8F48-802811066B14}" destId="{999FB469-D927-460D-ADE6-C6A29C2BD802}" srcOrd="7" destOrd="0" presId="urn:microsoft.com/office/officeart/2005/8/layout/hProcess7"/>
    <dgm:cxn modelId="{06C46F59-1CF4-4C4C-B940-6BB582F9A49A}" type="presParOf" srcId="{32CB3946-4809-4BD0-8F48-802811066B14}" destId="{33C40A9F-1648-4A57-92F7-D1833CE80552}" srcOrd="8" destOrd="0" presId="urn:microsoft.com/office/officeart/2005/8/layout/hProcess7"/>
    <dgm:cxn modelId="{AB9A7797-E67C-4094-B332-DFB3ABAC132F}" type="presParOf" srcId="{33C40A9F-1648-4A57-92F7-D1833CE80552}" destId="{CCC2F882-A054-4E2B-A468-5763DBE83707}" srcOrd="0" destOrd="0" presId="urn:microsoft.com/office/officeart/2005/8/layout/hProcess7"/>
    <dgm:cxn modelId="{5FD44508-7A3B-4334-8F28-75652B65824D}" type="presParOf" srcId="{33C40A9F-1648-4A57-92F7-D1833CE80552}" destId="{5A628D9D-E906-45E8-BE01-8B68D7E78233}" srcOrd="1" destOrd="0" presId="urn:microsoft.com/office/officeart/2005/8/layout/hProcess7"/>
    <dgm:cxn modelId="{385467BD-4884-4FED-9922-6814A99AB705}" type="presParOf" srcId="{33C40A9F-1648-4A57-92F7-D1833CE80552}" destId="{15F5F132-E957-407E-B39F-76128B993362}" srcOrd="2" destOrd="0" presId="urn:microsoft.com/office/officeart/2005/8/layout/hProcess7"/>
    <dgm:cxn modelId="{0E570A7C-EE9D-4F88-895F-784A76CE3A89}" type="presParOf" srcId="{32CB3946-4809-4BD0-8F48-802811066B14}" destId="{FECB0E20-B4A4-4029-AE94-2EB8A86A0739}" srcOrd="9" destOrd="0" presId="urn:microsoft.com/office/officeart/2005/8/layout/hProcess7"/>
    <dgm:cxn modelId="{A19F7EAC-8024-4A5B-BA83-6EDA4FE70C8C}" type="presParOf" srcId="{32CB3946-4809-4BD0-8F48-802811066B14}" destId="{E2A85391-D949-4034-9BDD-E908DD26AE5A}" srcOrd="10" destOrd="0" presId="urn:microsoft.com/office/officeart/2005/8/layout/hProcess7"/>
    <dgm:cxn modelId="{52B4E662-791F-463B-9D2E-4E40056E0463}" type="presParOf" srcId="{E2A85391-D949-4034-9BDD-E908DD26AE5A}" destId="{71FA151F-BE7E-4656-9F36-90E1D9FA0250}" srcOrd="0" destOrd="0" presId="urn:microsoft.com/office/officeart/2005/8/layout/hProcess7"/>
    <dgm:cxn modelId="{7A745F98-1411-48B1-99C7-A0E557EEC2D4}" type="presParOf" srcId="{E2A85391-D949-4034-9BDD-E908DD26AE5A}" destId="{1B45C1DA-786A-4089-AFCC-5F4BE2E575C0}" srcOrd="1" destOrd="0" presId="urn:microsoft.com/office/officeart/2005/8/layout/hProcess7"/>
    <dgm:cxn modelId="{2FD73842-ADAF-4FB8-A830-60F8F1263D52}" type="presParOf" srcId="{E2A85391-D949-4034-9BDD-E908DD26AE5A}" destId="{E92CD633-67A9-4357-B6DB-0A41EBE1EFEA}" srcOrd="2" destOrd="0" presId="urn:microsoft.com/office/officeart/2005/8/layout/hProcess7"/>
    <dgm:cxn modelId="{0513E61B-7E7A-4019-99E7-A114CE97B137}" type="presParOf" srcId="{32CB3946-4809-4BD0-8F48-802811066B14}" destId="{88E97C6F-5389-4407-84DA-B8475E888F15}" srcOrd="11" destOrd="0" presId="urn:microsoft.com/office/officeart/2005/8/layout/hProcess7"/>
    <dgm:cxn modelId="{6F4583E7-8612-4BFD-B630-57D6BA011A12}" type="presParOf" srcId="{32CB3946-4809-4BD0-8F48-802811066B14}" destId="{4BAB3DBA-042B-4DD9-BAEE-D2C7293A8F12}" srcOrd="12" destOrd="0" presId="urn:microsoft.com/office/officeart/2005/8/layout/hProcess7"/>
    <dgm:cxn modelId="{9E7B74EF-5D10-43EA-8B9D-526D6289CE06}" type="presParOf" srcId="{4BAB3DBA-042B-4DD9-BAEE-D2C7293A8F12}" destId="{BFAFE2E2-B137-413E-BE32-21FBB3D9DB1D}" srcOrd="0" destOrd="0" presId="urn:microsoft.com/office/officeart/2005/8/layout/hProcess7"/>
    <dgm:cxn modelId="{A1BB8AE1-2B5B-4F18-9EAC-466FF3AA8D04}" type="presParOf" srcId="{4BAB3DBA-042B-4DD9-BAEE-D2C7293A8F12}" destId="{4B684129-12BE-4995-B5EE-D182A5DCD7C2}" srcOrd="1" destOrd="0" presId="urn:microsoft.com/office/officeart/2005/8/layout/hProcess7"/>
    <dgm:cxn modelId="{DE2DBC6D-9D01-4B05-9F95-2322A209F880}" type="presParOf" srcId="{4BAB3DBA-042B-4DD9-BAEE-D2C7293A8F12}" destId="{4920E517-6E3C-4D34-8F83-F3F19DB1730B}" srcOrd="2" destOrd="0" presId="urn:microsoft.com/office/officeart/2005/8/layout/hProcess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4FF4DC0-D4A1-4884-ACFF-01704EA35FB2}" type="doc">
      <dgm:prSet loTypeId="urn:microsoft.com/office/officeart/2005/8/layout/hProcess7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26FE9EA-E37A-4B30-8A1C-EE99C7EA43B1}">
      <dgm:prSet phldrT="[Text]"/>
      <dgm:spPr/>
      <dgm:t>
        <a:bodyPr/>
        <a:lstStyle/>
        <a:p>
          <a:r>
            <a:rPr lang="id-ID" dirty="0" smtClean="0"/>
            <a:t>Jenis Barang</a:t>
          </a:r>
          <a:endParaRPr lang="en-US" dirty="0"/>
        </a:p>
      </dgm:t>
    </dgm:pt>
    <dgm:pt modelId="{C2938D99-6820-44BC-9858-935A3D323795}" type="parTrans" cxnId="{2CD928FA-365E-414F-8CD6-D11B6A6AA9F7}">
      <dgm:prSet/>
      <dgm:spPr/>
      <dgm:t>
        <a:bodyPr/>
        <a:lstStyle/>
        <a:p>
          <a:endParaRPr lang="en-US"/>
        </a:p>
      </dgm:t>
    </dgm:pt>
    <dgm:pt modelId="{63F85EB9-DA0C-46FE-B1E2-A66975A71765}" type="sibTrans" cxnId="{2CD928FA-365E-414F-8CD6-D11B6A6AA9F7}">
      <dgm:prSet/>
      <dgm:spPr/>
      <dgm:t>
        <a:bodyPr/>
        <a:lstStyle/>
        <a:p>
          <a:endParaRPr lang="en-US"/>
        </a:p>
      </dgm:t>
    </dgm:pt>
    <dgm:pt modelId="{5999FD29-E2BB-4CAF-B7A0-266CDCE4492E}">
      <dgm:prSet phldrT="[Text]"/>
      <dgm:spPr/>
      <dgm:t>
        <a:bodyPr/>
        <a:lstStyle/>
        <a:p>
          <a:r>
            <a:rPr lang="id-ID" dirty="0" smtClean="0"/>
            <a:t>Selain Cair/Gas melalui pipa/transmisi</a:t>
          </a:r>
          <a:endParaRPr lang="en-US" dirty="0"/>
        </a:p>
      </dgm:t>
    </dgm:pt>
    <dgm:pt modelId="{3A6B5526-E9C9-4C65-962F-354064A76924}" type="parTrans" cxnId="{9E56FB61-C09B-4FD1-AB7E-85C127B04369}">
      <dgm:prSet/>
      <dgm:spPr/>
      <dgm:t>
        <a:bodyPr/>
        <a:lstStyle/>
        <a:p>
          <a:endParaRPr lang="en-US"/>
        </a:p>
      </dgm:t>
    </dgm:pt>
    <dgm:pt modelId="{E4963DAB-EC19-4D00-B6C8-6763C81E2B59}" type="sibTrans" cxnId="{9E56FB61-C09B-4FD1-AB7E-85C127B04369}">
      <dgm:prSet/>
      <dgm:spPr/>
      <dgm:t>
        <a:bodyPr/>
        <a:lstStyle/>
        <a:p>
          <a:endParaRPr lang="en-US"/>
        </a:p>
      </dgm:t>
    </dgm:pt>
    <dgm:pt modelId="{DC7E06BD-E7FA-4039-BD78-9D5F4F2C47FC}">
      <dgm:prSet phldrT="[Text]"/>
      <dgm:spPr/>
      <dgm:t>
        <a:bodyPr/>
        <a:lstStyle/>
        <a:p>
          <a:r>
            <a:rPr lang="id-ID" dirty="0" smtClean="0"/>
            <a:t>BC 2.8 </a:t>
          </a:r>
          <a:endParaRPr lang="en-US" dirty="0"/>
        </a:p>
      </dgm:t>
    </dgm:pt>
    <dgm:pt modelId="{5FD642D2-EB80-4D27-9509-92904A285412}" type="parTrans" cxnId="{331E9A56-C5B1-4B64-B140-BD4985613630}">
      <dgm:prSet/>
      <dgm:spPr/>
      <dgm:t>
        <a:bodyPr/>
        <a:lstStyle/>
        <a:p>
          <a:endParaRPr lang="en-US"/>
        </a:p>
      </dgm:t>
    </dgm:pt>
    <dgm:pt modelId="{E2DF55D1-B567-41D5-B000-0E834D638A4C}" type="sibTrans" cxnId="{331E9A56-C5B1-4B64-B140-BD4985613630}">
      <dgm:prSet/>
      <dgm:spPr/>
      <dgm:t>
        <a:bodyPr/>
        <a:lstStyle/>
        <a:p>
          <a:endParaRPr lang="en-US"/>
        </a:p>
      </dgm:t>
    </dgm:pt>
    <dgm:pt modelId="{AF07E528-13DB-43D1-A877-73D587742485}">
      <dgm:prSet phldrT="[Text]"/>
      <dgm:spPr/>
      <dgm:t>
        <a:bodyPr/>
        <a:lstStyle/>
        <a:p>
          <a:r>
            <a:rPr lang="id-ID" dirty="0" smtClean="0"/>
            <a:t>Berkala</a:t>
          </a:r>
          <a:endParaRPr lang="en-US" dirty="0"/>
        </a:p>
      </dgm:t>
    </dgm:pt>
    <dgm:pt modelId="{AFD8B42B-A3E4-45E1-9898-FE5BDB9F9280}" type="parTrans" cxnId="{363DBD0A-3232-4EE7-A865-5DC17F49621C}">
      <dgm:prSet/>
      <dgm:spPr/>
      <dgm:t>
        <a:bodyPr/>
        <a:lstStyle/>
        <a:p>
          <a:endParaRPr lang="en-US"/>
        </a:p>
      </dgm:t>
    </dgm:pt>
    <dgm:pt modelId="{C55D2BFB-78B5-44E2-8224-5BC6DC846D65}" type="sibTrans" cxnId="{363DBD0A-3232-4EE7-A865-5DC17F49621C}">
      <dgm:prSet/>
      <dgm:spPr/>
      <dgm:t>
        <a:bodyPr/>
        <a:lstStyle/>
        <a:p>
          <a:endParaRPr lang="en-US"/>
        </a:p>
      </dgm:t>
    </dgm:pt>
    <dgm:pt modelId="{49108E37-4ACB-49E4-B75D-21B3AA7A6795}">
      <dgm:prSet phldrT="[Text]"/>
      <dgm:spPr/>
      <dgm:t>
        <a:bodyPr/>
        <a:lstStyle/>
        <a:p>
          <a:r>
            <a:rPr lang="id-ID" dirty="0" smtClean="0"/>
            <a:t>Penyampaian</a:t>
          </a:r>
          <a:endParaRPr lang="en-US" dirty="0"/>
        </a:p>
      </dgm:t>
    </dgm:pt>
    <dgm:pt modelId="{E023890E-5BD7-4645-95F2-546A8774F46F}" type="parTrans" cxnId="{0A920B77-30E2-4D3B-A2B9-911598097C52}">
      <dgm:prSet/>
      <dgm:spPr/>
      <dgm:t>
        <a:bodyPr/>
        <a:lstStyle/>
        <a:p>
          <a:endParaRPr lang="en-US"/>
        </a:p>
      </dgm:t>
    </dgm:pt>
    <dgm:pt modelId="{F195BB6B-A254-463F-A769-D8470B7706AC}" type="sibTrans" cxnId="{0A920B77-30E2-4D3B-A2B9-911598097C52}">
      <dgm:prSet/>
      <dgm:spPr/>
      <dgm:t>
        <a:bodyPr/>
        <a:lstStyle/>
        <a:p>
          <a:endParaRPr lang="en-US"/>
        </a:p>
      </dgm:t>
    </dgm:pt>
    <dgm:pt modelId="{AE321D74-2894-49F9-8296-CC9BB37C7D17}">
      <dgm:prSet phldrT="[Text]"/>
      <dgm:spPr/>
      <dgm:t>
        <a:bodyPr/>
        <a:lstStyle/>
        <a:p>
          <a:r>
            <a:rPr lang="id-ID" dirty="0" smtClean="0"/>
            <a:t>2 hari kerja setelah jangka waktu berakhir</a:t>
          </a:r>
        </a:p>
      </dgm:t>
    </dgm:pt>
    <dgm:pt modelId="{F314AA43-AA87-4C7E-A95C-C85A46E8D231}" type="parTrans" cxnId="{31CA4A92-612A-462C-B8E4-A7E54B367817}">
      <dgm:prSet/>
      <dgm:spPr/>
      <dgm:t>
        <a:bodyPr/>
        <a:lstStyle/>
        <a:p>
          <a:endParaRPr lang="en-US"/>
        </a:p>
      </dgm:t>
    </dgm:pt>
    <dgm:pt modelId="{AD8AEB0A-0474-4CA0-9F1C-449484DDE27C}" type="sibTrans" cxnId="{31CA4A92-612A-462C-B8E4-A7E54B367817}">
      <dgm:prSet/>
      <dgm:spPr/>
      <dgm:t>
        <a:bodyPr/>
        <a:lstStyle/>
        <a:p>
          <a:endParaRPr lang="en-US"/>
        </a:p>
      </dgm:t>
    </dgm:pt>
    <dgm:pt modelId="{15C87201-F644-4495-977F-29E70FC01006}">
      <dgm:prSet phldrT="[Text]"/>
      <dgm:spPr/>
      <dgm:t>
        <a:bodyPr/>
        <a:lstStyle/>
        <a:p>
          <a:r>
            <a:rPr lang="id-ID" dirty="0" smtClean="0"/>
            <a:t>Jangka Waktu</a:t>
          </a:r>
          <a:endParaRPr lang="en-US" dirty="0"/>
        </a:p>
      </dgm:t>
    </dgm:pt>
    <dgm:pt modelId="{CB9C763C-C29E-424B-BB46-27D86E17A061}" type="parTrans" cxnId="{907AD0A7-234B-42BC-BA3C-A83C31E7D09F}">
      <dgm:prSet/>
      <dgm:spPr/>
      <dgm:t>
        <a:bodyPr/>
        <a:lstStyle/>
        <a:p>
          <a:endParaRPr lang="en-US"/>
        </a:p>
      </dgm:t>
    </dgm:pt>
    <dgm:pt modelId="{417B4755-AAA7-4938-B703-711CD32EAF47}" type="sibTrans" cxnId="{907AD0A7-234B-42BC-BA3C-A83C31E7D09F}">
      <dgm:prSet/>
      <dgm:spPr/>
      <dgm:t>
        <a:bodyPr/>
        <a:lstStyle/>
        <a:p>
          <a:endParaRPr lang="en-US"/>
        </a:p>
      </dgm:t>
    </dgm:pt>
    <dgm:pt modelId="{507FED5D-A133-4205-88C6-3079743FEB47}">
      <dgm:prSet phldrT="[Text]"/>
      <dgm:spPr/>
      <dgm:t>
        <a:bodyPr/>
        <a:lstStyle/>
        <a:p>
          <a:r>
            <a:rPr lang="id-ID" dirty="0" smtClean="0"/>
            <a:t>1 Hari</a:t>
          </a:r>
          <a:endParaRPr lang="en-US" dirty="0"/>
        </a:p>
      </dgm:t>
    </dgm:pt>
    <dgm:pt modelId="{0E12090B-02C1-466B-815C-B76B3649940C}" type="parTrans" cxnId="{60EB6455-4AC9-48AF-A561-A8A05161CEAC}">
      <dgm:prSet/>
      <dgm:spPr/>
      <dgm:t>
        <a:bodyPr/>
        <a:lstStyle/>
        <a:p>
          <a:endParaRPr lang="en-US"/>
        </a:p>
      </dgm:t>
    </dgm:pt>
    <dgm:pt modelId="{D073E3F3-7CB6-4DA2-A2E9-BEED2EA5C0F3}" type="sibTrans" cxnId="{60EB6455-4AC9-48AF-A561-A8A05161CEAC}">
      <dgm:prSet/>
      <dgm:spPr/>
      <dgm:t>
        <a:bodyPr/>
        <a:lstStyle/>
        <a:p>
          <a:endParaRPr lang="en-US"/>
        </a:p>
      </dgm:t>
    </dgm:pt>
    <dgm:pt modelId="{BAA77C48-27D9-4939-A2A3-0D4D0C07935C}">
      <dgm:prSet phldrT="[Text]"/>
      <dgm:spPr/>
      <dgm:t>
        <a:bodyPr/>
        <a:lstStyle/>
        <a:p>
          <a:r>
            <a:rPr lang="id-ID" dirty="0" smtClean="0"/>
            <a:t>Setiap Pengeluaran</a:t>
          </a:r>
          <a:endParaRPr lang="en-US" dirty="0"/>
        </a:p>
      </dgm:t>
    </dgm:pt>
    <dgm:pt modelId="{582EEE7B-4883-49FF-87F3-EC6E3A34830B}" type="parTrans" cxnId="{A0D328B5-3B24-4C2C-A22A-9615B6BBD3AD}">
      <dgm:prSet/>
      <dgm:spPr/>
      <dgm:t>
        <a:bodyPr/>
        <a:lstStyle/>
        <a:p>
          <a:endParaRPr lang="en-US"/>
        </a:p>
      </dgm:t>
    </dgm:pt>
    <dgm:pt modelId="{F584ECB2-09BA-4B49-80F5-D4164E386810}" type="sibTrans" cxnId="{A0D328B5-3B24-4C2C-A22A-9615B6BBD3AD}">
      <dgm:prSet/>
      <dgm:spPr/>
      <dgm:t>
        <a:bodyPr/>
        <a:lstStyle/>
        <a:p>
          <a:endParaRPr lang="en-US"/>
        </a:p>
      </dgm:t>
    </dgm:pt>
    <dgm:pt modelId="{86BBBEA3-76AD-4A5A-AE25-50DA4750C8F6}">
      <dgm:prSet phldrT="[Text]"/>
      <dgm:spPr/>
      <dgm:t>
        <a:bodyPr/>
        <a:lstStyle/>
        <a:p>
          <a:r>
            <a:rPr lang="id-ID" smtClean="0"/>
            <a:t>Pelayanan </a:t>
          </a:r>
          <a:r>
            <a:rPr lang="id-ID" dirty="0" smtClean="0"/>
            <a:t>Segera</a:t>
          </a:r>
          <a:endParaRPr lang="en-US" dirty="0"/>
        </a:p>
      </dgm:t>
    </dgm:pt>
    <dgm:pt modelId="{1E7C75F5-63C9-46AC-A6A4-F9983874D634}" type="parTrans" cxnId="{17C315ED-59A8-4C0E-B2CA-B9B88E882A8E}">
      <dgm:prSet/>
      <dgm:spPr/>
      <dgm:t>
        <a:bodyPr/>
        <a:lstStyle/>
        <a:p>
          <a:endParaRPr lang="en-US"/>
        </a:p>
      </dgm:t>
    </dgm:pt>
    <dgm:pt modelId="{57C79F2D-0243-4334-B1B0-79A3CF29E6C0}" type="sibTrans" cxnId="{17C315ED-59A8-4C0E-B2CA-B9B88E882A8E}">
      <dgm:prSet/>
      <dgm:spPr/>
      <dgm:t>
        <a:bodyPr/>
        <a:lstStyle/>
        <a:p>
          <a:endParaRPr lang="en-US"/>
        </a:p>
      </dgm:t>
    </dgm:pt>
    <dgm:pt modelId="{FAA19C1D-EF33-47E0-98D7-9918E2A02F6C}">
      <dgm:prSet phldrT="[Text]"/>
      <dgm:spPr/>
      <dgm:t>
        <a:bodyPr/>
        <a:lstStyle/>
        <a:p>
          <a:endParaRPr lang="en-US" dirty="0"/>
        </a:p>
      </dgm:t>
    </dgm:pt>
    <dgm:pt modelId="{ADB7BC97-E5A7-4195-ACC6-F223A4DEE5AA}" type="parTrans" cxnId="{1A07BACE-1A46-4509-B3F1-51D8E86DD112}">
      <dgm:prSet/>
      <dgm:spPr/>
      <dgm:t>
        <a:bodyPr/>
        <a:lstStyle/>
        <a:p>
          <a:endParaRPr lang="en-US"/>
        </a:p>
      </dgm:t>
    </dgm:pt>
    <dgm:pt modelId="{15598078-097D-4C60-98E8-2DF2E69B0AAD}" type="sibTrans" cxnId="{1A07BACE-1A46-4509-B3F1-51D8E86DD112}">
      <dgm:prSet/>
      <dgm:spPr/>
      <dgm:t>
        <a:bodyPr/>
        <a:lstStyle/>
        <a:p>
          <a:endParaRPr lang="en-US"/>
        </a:p>
      </dgm:t>
    </dgm:pt>
    <dgm:pt modelId="{CC985980-88DA-4B42-B1F0-070D57CD8CCA}">
      <dgm:prSet phldrT="[Text]"/>
      <dgm:spPr/>
      <dgm:t>
        <a:bodyPr/>
        <a:lstStyle/>
        <a:p>
          <a:endParaRPr lang="en-US" dirty="0"/>
        </a:p>
      </dgm:t>
    </dgm:pt>
    <dgm:pt modelId="{3EF39013-5711-4E50-9F59-97AC7CE7B1DE}" type="sibTrans" cxnId="{AB8D2256-F18D-4565-A461-EC6EEC8A524A}">
      <dgm:prSet/>
      <dgm:spPr/>
      <dgm:t>
        <a:bodyPr/>
        <a:lstStyle/>
        <a:p>
          <a:endParaRPr lang="en-US"/>
        </a:p>
      </dgm:t>
    </dgm:pt>
    <dgm:pt modelId="{06EF654D-4D0E-406A-859A-46635DE61676}" type="parTrans" cxnId="{AB8D2256-F18D-4565-A461-EC6EEC8A524A}">
      <dgm:prSet/>
      <dgm:spPr/>
      <dgm:t>
        <a:bodyPr/>
        <a:lstStyle/>
        <a:p>
          <a:endParaRPr lang="en-US"/>
        </a:p>
      </dgm:t>
    </dgm:pt>
    <dgm:pt modelId="{32CB3946-4809-4BD0-8F48-802811066B14}" type="pres">
      <dgm:prSet presAssocID="{44FF4DC0-D4A1-4884-ACFF-01704EA35FB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id-ID"/>
        </a:p>
      </dgm:t>
    </dgm:pt>
    <dgm:pt modelId="{1A32AA57-45CD-4F13-8C23-D1DF0CC56A4F}" type="pres">
      <dgm:prSet presAssocID="{626FE9EA-E37A-4B30-8A1C-EE99C7EA43B1}" presName="compositeNode" presStyleCnt="0">
        <dgm:presLayoutVars>
          <dgm:bulletEnabled val="1"/>
        </dgm:presLayoutVars>
      </dgm:prSet>
      <dgm:spPr/>
    </dgm:pt>
    <dgm:pt modelId="{BD3CBE98-FD49-4A9D-AF69-14D67BF1C4CD}" type="pres">
      <dgm:prSet presAssocID="{626FE9EA-E37A-4B30-8A1C-EE99C7EA43B1}" presName="bgRect" presStyleLbl="node1" presStyleIdx="0" presStyleCnt="4"/>
      <dgm:spPr/>
      <dgm:t>
        <a:bodyPr/>
        <a:lstStyle/>
        <a:p>
          <a:endParaRPr lang="en-US"/>
        </a:p>
      </dgm:t>
    </dgm:pt>
    <dgm:pt modelId="{EC788336-D718-47C3-83BF-5EC870D30947}" type="pres">
      <dgm:prSet presAssocID="{626FE9EA-E37A-4B30-8A1C-EE99C7EA43B1}" presName="parentNode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32FB86A-6907-4244-82CE-000A7E155BA9}" type="pres">
      <dgm:prSet presAssocID="{626FE9EA-E37A-4B30-8A1C-EE99C7EA43B1}" presName="child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5D7621-8D63-4F4C-9EDF-5AF04C662EA2}" type="pres">
      <dgm:prSet presAssocID="{63F85EB9-DA0C-46FE-B1E2-A66975A71765}" presName="hSp" presStyleCnt="0"/>
      <dgm:spPr/>
    </dgm:pt>
    <dgm:pt modelId="{4BC7FEAD-E68B-412D-91A9-36EAD93793DB}" type="pres">
      <dgm:prSet presAssocID="{63F85EB9-DA0C-46FE-B1E2-A66975A71765}" presName="vProcSp" presStyleCnt="0"/>
      <dgm:spPr/>
    </dgm:pt>
    <dgm:pt modelId="{6F30DFE1-DD83-4E9C-9D09-293C758ED229}" type="pres">
      <dgm:prSet presAssocID="{63F85EB9-DA0C-46FE-B1E2-A66975A71765}" presName="vSp1" presStyleCnt="0"/>
      <dgm:spPr/>
    </dgm:pt>
    <dgm:pt modelId="{6355BFDF-24BA-4B00-B784-00B6215C4AFA}" type="pres">
      <dgm:prSet presAssocID="{63F85EB9-DA0C-46FE-B1E2-A66975A71765}" presName="simulatedConn" presStyleLbl="solidFgAcc1" presStyleIdx="0" presStyleCnt="3"/>
      <dgm:spPr/>
    </dgm:pt>
    <dgm:pt modelId="{8FBE10F2-9509-4C02-A8E4-38100E303924}" type="pres">
      <dgm:prSet presAssocID="{63F85EB9-DA0C-46FE-B1E2-A66975A71765}" presName="vSp2" presStyleCnt="0"/>
      <dgm:spPr/>
    </dgm:pt>
    <dgm:pt modelId="{9BD7BAC8-C755-4C7F-B111-A96596CBE511}" type="pres">
      <dgm:prSet presAssocID="{63F85EB9-DA0C-46FE-B1E2-A66975A71765}" presName="sibTrans" presStyleCnt="0"/>
      <dgm:spPr/>
    </dgm:pt>
    <dgm:pt modelId="{5732FD4C-7228-4C2A-9EBE-D2CB5C7C58EC}" type="pres">
      <dgm:prSet presAssocID="{DC7E06BD-E7FA-4039-BD78-9D5F4F2C47FC}" presName="compositeNode" presStyleCnt="0">
        <dgm:presLayoutVars>
          <dgm:bulletEnabled val="1"/>
        </dgm:presLayoutVars>
      </dgm:prSet>
      <dgm:spPr/>
    </dgm:pt>
    <dgm:pt modelId="{9C72038F-70D4-4F5D-B9F7-3ACD51D2D1CA}" type="pres">
      <dgm:prSet presAssocID="{DC7E06BD-E7FA-4039-BD78-9D5F4F2C47FC}" presName="bgRect" presStyleLbl="node1" presStyleIdx="1" presStyleCnt="4"/>
      <dgm:spPr/>
      <dgm:t>
        <a:bodyPr/>
        <a:lstStyle/>
        <a:p>
          <a:endParaRPr lang="en-US"/>
        </a:p>
      </dgm:t>
    </dgm:pt>
    <dgm:pt modelId="{1004152E-CB22-4FBC-8839-FBD743B55DF3}" type="pres">
      <dgm:prSet presAssocID="{DC7E06BD-E7FA-4039-BD78-9D5F4F2C47FC}" presName="parentNode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8CA26FC-A154-4242-92D8-CC86079470D0}" type="pres">
      <dgm:prSet presAssocID="{DC7E06BD-E7FA-4039-BD78-9D5F4F2C47FC}" presName="child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B9F1AB7-A1A6-42E3-8AA2-40AEE821A475}" type="pres">
      <dgm:prSet presAssocID="{E2DF55D1-B567-41D5-B000-0E834D638A4C}" presName="hSp" presStyleCnt="0"/>
      <dgm:spPr/>
    </dgm:pt>
    <dgm:pt modelId="{4723DB9B-4DBD-4A22-9366-A18ADAF4E684}" type="pres">
      <dgm:prSet presAssocID="{E2DF55D1-B567-41D5-B000-0E834D638A4C}" presName="vProcSp" presStyleCnt="0"/>
      <dgm:spPr/>
    </dgm:pt>
    <dgm:pt modelId="{ADB8B4ED-4777-4259-A6A3-2D38015D293D}" type="pres">
      <dgm:prSet presAssocID="{E2DF55D1-B567-41D5-B000-0E834D638A4C}" presName="vSp1" presStyleCnt="0"/>
      <dgm:spPr/>
    </dgm:pt>
    <dgm:pt modelId="{86BF84A1-447E-4210-A04D-0A9555D29663}" type="pres">
      <dgm:prSet presAssocID="{E2DF55D1-B567-41D5-B000-0E834D638A4C}" presName="simulatedConn" presStyleLbl="solidFgAcc1" presStyleIdx="1" presStyleCnt="3"/>
      <dgm:spPr/>
    </dgm:pt>
    <dgm:pt modelId="{E8BC8771-7A17-4695-BE90-27ECD13B8B51}" type="pres">
      <dgm:prSet presAssocID="{E2DF55D1-B567-41D5-B000-0E834D638A4C}" presName="vSp2" presStyleCnt="0"/>
      <dgm:spPr/>
    </dgm:pt>
    <dgm:pt modelId="{999FB469-D927-460D-ADE6-C6A29C2BD802}" type="pres">
      <dgm:prSet presAssocID="{E2DF55D1-B567-41D5-B000-0E834D638A4C}" presName="sibTrans" presStyleCnt="0"/>
      <dgm:spPr/>
    </dgm:pt>
    <dgm:pt modelId="{33C40A9F-1648-4A57-92F7-D1833CE80552}" type="pres">
      <dgm:prSet presAssocID="{15C87201-F644-4495-977F-29E70FC01006}" presName="compositeNode" presStyleCnt="0">
        <dgm:presLayoutVars>
          <dgm:bulletEnabled val="1"/>
        </dgm:presLayoutVars>
      </dgm:prSet>
      <dgm:spPr/>
    </dgm:pt>
    <dgm:pt modelId="{CCC2F882-A054-4E2B-A468-5763DBE83707}" type="pres">
      <dgm:prSet presAssocID="{15C87201-F644-4495-977F-29E70FC01006}" presName="bgRect" presStyleLbl="node1" presStyleIdx="2" presStyleCnt="4"/>
      <dgm:spPr/>
      <dgm:t>
        <a:bodyPr/>
        <a:lstStyle/>
        <a:p>
          <a:endParaRPr lang="id-ID"/>
        </a:p>
      </dgm:t>
    </dgm:pt>
    <dgm:pt modelId="{5A628D9D-E906-45E8-BE01-8B68D7E78233}" type="pres">
      <dgm:prSet presAssocID="{15C87201-F644-4495-977F-29E70FC01006}" presName="parentNode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15F5F132-E957-407E-B39F-76128B993362}" type="pres">
      <dgm:prSet presAssocID="{15C87201-F644-4495-977F-29E70FC01006}" presName="child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FECB0E20-B4A4-4029-AE94-2EB8A86A0739}" type="pres">
      <dgm:prSet presAssocID="{417B4755-AAA7-4938-B703-711CD32EAF47}" presName="hSp" presStyleCnt="0"/>
      <dgm:spPr/>
    </dgm:pt>
    <dgm:pt modelId="{E2A85391-D949-4034-9BDD-E908DD26AE5A}" type="pres">
      <dgm:prSet presAssocID="{417B4755-AAA7-4938-B703-711CD32EAF47}" presName="vProcSp" presStyleCnt="0"/>
      <dgm:spPr/>
    </dgm:pt>
    <dgm:pt modelId="{71FA151F-BE7E-4656-9F36-90E1D9FA0250}" type="pres">
      <dgm:prSet presAssocID="{417B4755-AAA7-4938-B703-711CD32EAF47}" presName="vSp1" presStyleCnt="0"/>
      <dgm:spPr/>
    </dgm:pt>
    <dgm:pt modelId="{1B45C1DA-786A-4089-AFCC-5F4BE2E575C0}" type="pres">
      <dgm:prSet presAssocID="{417B4755-AAA7-4938-B703-711CD32EAF47}" presName="simulatedConn" presStyleLbl="solidFgAcc1" presStyleIdx="2" presStyleCnt="3"/>
      <dgm:spPr/>
    </dgm:pt>
    <dgm:pt modelId="{E92CD633-67A9-4357-B6DB-0A41EBE1EFEA}" type="pres">
      <dgm:prSet presAssocID="{417B4755-AAA7-4938-B703-711CD32EAF47}" presName="vSp2" presStyleCnt="0"/>
      <dgm:spPr/>
    </dgm:pt>
    <dgm:pt modelId="{88E97C6F-5389-4407-84DA-B8475E888F15}" type="pres">
      <dgm:prSet presAssocID="{417B4755-AAA7-4938-B703-711CD32EAF47}" presName="sibTrans" presStyleCnt="0"/>
      <dgm:spPr/>
    </dgm:pt>
    <dgm:pt modelId="{4BAB3DBA-042B-4DD9-BAEE-D2C7293A8F12}" type="pres">
      <dgm:prSet presAssocID="{49108E37-4ACB-49E4-B75D-21B3AA7A6795}" presName="compositeNode" presStyleCnt="0">
        <dgm:presLayoutVars>
          <dgm:bulletEnabled val="1"/>
        </dgm:presLayoutVars>
      </dgm:prSet>
      <dgm:spPr/>
    </dgm:pt>
    <dgm:pt modelId="{BFAFE2E2-B137-413E-BE32-21FBB3D9DB1D}" type="pres">
      <dgm:prSet presAssocID="{49108E37-4ACB-49E4-B75D-21B3AA7A6795}" presName="bgRect" presStyleLbl="node1" presStyleIdx="3" presStyleCnt="4"/>
      <dgm:spPr/>
      <dgm:t>
        <a:bodyPr/>
        <a:lstStyle/>
        <a:p>
          <a:endParaRPr lang="id-ID"/>
        </a:p>
      </dgm:t>
    </dgm:pt>
    <dgm:pt modelId="{4B684129-12BE-4995-B5EE-D182A5DCD7C2}" type="pres">
      <dgm:prSet presAssocID="{49108E37-4ACB-49E4-B75D-21B3AA7A6795}" presName="parentNode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4920E517-6E3C-4D34-8F83-F3F19DB1730B}" type="pres">
      <dgm:prSet presAssocID="{49108E37-4ACB-49E4-B75D-21B3AA7A6795}" presName="child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51C9A0C-7FF9-4398-B424-B456BCD2234A}" type="presOf" srcId="{BAA77C48-27D9-4939-A2A3-0D4D0C07935C}" destId="{15F5F132-E957-407E-B39F-76128B993362}" srcOrd="0" destOrd="2" presId="urn:microsoft.com/office/officeart/2005/8/layout/hProcess7"/>
    <dgm:cxn modelId="{D90C6DE9-1466-4E08-88D9-9042610C7E00}" type="presOf" srcId="{DC7E06BD-E7FA-4039-BD78-9D5F4F2C47FC}" destId="{1004152E-CB22-4FBC-8839-FBD743B55DF3}" srcOrd="1" destOrd="0" presId="urn:microsoft.com/office/officeart/2005/8/layout/hProcess7"/>
    <dgm:cxn modelId="{1A07BACE-1A46-4509-B3F1-51D8E86DD112}" srcId="{15C87201-F644-4495-977F-29E70FC01006}" destId="{FAA19C1D-EF33-47E0-98D7-9918E2A02F6C}" srcOrd="1" destOrd="0" parTransId="{ADB7BC97-E5A7-4195-ACC6-F223A4DEE5AA}" sibTransId="{15598078-097D-4C60-98E8-2DF2E69B0AAD}"/>
    <dgm:cxn modelId="{4A47F63A-31D0-4F26-82A4-8F8E1A4D13F2}" type="presOf" srcId="{626FE9EA-E37A-4B30-8A1C-EE99C7EA43B1}" destId="{EC788336-D718-47C3-83BF-5EC870D30947}" srcOrd="1" destOrd="0" presId="urn:microsoft.com/office/officeart/2005/8/layout/hProcess7"/>
    <dgm:cxn modelId="{51E24E20-910F-481B-847B-997FD6A261DA}" type="presOf" srcId="{CC985980-88DA-4B42-B1F0-070D57CD8CCA}" destId="{68CA26FC-A154-4242-92D8-CC86079470D0}" srcOrd="0" destOrd="1" presId="urn:microsoft.com/office/officeart/2005/8/layout/hProcess7"/>
    <dgm:cxn modelId="{363DBD0A-3232-4EE7-A865-5DC17F49621C}" srcId="{DC7E06BD-E7FA-4039-BD78-9D5F4F2C47FC}" destId="{AF07E528-13DB-43D1-A877-73D587742485}" srcOrd="0" destOrd="0" parTransId="{AFD8B42B-A3E4-45E1-9898-FE5BDB9F9280}" sibTransId="{C55D2BFB-78B5-44E2-8224-5BC6DC846D65}"/>
    <dgm:cxn modelId="{9261FAC4-986D-481F-871D-CCB1C905109E}" type="presOf" srcId="{86BBBEA3-76AD-4A5A-AE25-50DA4750C8F6}" destId="{68CA26FC-A154-4242-92D8-CC86079470D0}" srcOrd="0" destOrd="2" presId="urn:microsoft.com/office/officeart/2005/8/layout/hProcess7"/>
    <dgm:cxn modelId="{8C369C76-72A0-4FF7-9042-FAB9D9B135BE}" type="presOf" srcId="{15C87201-F644-4495-977F-29E70FC01006}" destId="{CCC2F882-A054-4E2B-A468-5763DBE83707}" srcOrd="0" destOrd="0" presId="urn:microsoft.com/office/officeart/2005/8/layout/hProcess7"/>
    <dgm:cxn modelId="{C6525C53-DCAB-4CA9-AA80-2455F59CE629}" type="presOf" srcId="{15C87201-F644-4495-977F-29E70FC01006}" destId="{5A628D9D-E906-45E8-BE01-8B68D7E78233}" srcOrd="1" destOrd="0" presId="urn:microsoft.com/office/officeart/2005/8/layout/hProcess7"/>
    <dgm:cxn modelId="{9E56FB61-C09B-4FD1-AB7E-85C127B04369}" srcId="{626FE9EA-E37A-4B30-8A1C-EE99C7EA43B1}" destId="{5999FD29-E2BB-4CAF-B7A0-266CDCE4492E}" srcOrd="0" destOrd="0" parTransId="{3A6B5526-E9C9-4C65-962F-354064A76924}" sibTransId="{E4963DAB-EC19-4D00-B6C8-6763C81E2B59}"/>
    <dgm:cxn modelId="{6C11A83E-4BEF-48DF-BC55-5E49FE3B3DA3}" type="presOf" srcId="{DC7E06BD-E7FA-4039-BD78-9D5F4F2C47FC}" destId="{9C72038F-70D4-4F5D-B9F7-3ACD51D2D1CA}" srcOrd="0" destOrd="0" presId="urn:microsoft.com/office/officeart/2005/8/layout/hProcess7"/>
    <dgm:cxn modelId="{99EE24A1-3C82-4855-85AB-DE10340AFD75}" type="presOf" srcId="{44FF4DC0-D4A1-4884-ACFF-01704EA35FB2}" destId="{32CB3946-4809-4BD0-8F48-802811066B14}" srcOrd="0" destOrd="0" presId="urn:microsoft.com/office/officeart/2005/8/layout/hProcess7"/>
    <dgm:cxn modelId="{5A76C338-32EA-4D24-AC49-CEF688C9071B}" type="presOf" srcId="{AF07E528-13DB-43D1-A877-73D587742485}" destId="{68CA26FC-A154-4242-92D8-CC86079470D0}" srcOrd="0" destOrd="0" presId="urn:microsoft.com/office/officeart/2005/8/layout/hProcess7"/>
    <dgm:cxn modelId="{0A920B77-30E2-4D3B-A2B9-911598097C52}" srcId="{44FF4DC0-D4A1-4884-ACFF-01704EA35FB2}" destId="{49108E37-4ACB-49E4-B75D-21B3AA7A6795}" srcOrd="3" destOrd="0" parTransId="{E023890E-5BD7-4645-95F2-546A8774F46F}" sibTransId="{F195BB6B-A254-463F-A769-D8470B7706AC}"/>
    <dgm:cxn modelId="{6096BAE3-BDCB-4A02-8A82-3B0FEA7A2F64}" type="presOf" srcId="{626FE9EA-E37A-4B30-8A1C-EE99C7EA43B1}" destId="{BD3CBE98-FD49-4A9D-AF69-14D67BF1C4CD}" srcOrd="0" destOrd="0" presId="urn:microsoft.com/office/officeart/2005/8/layout/hProcess7"/>
    <dgm:cxn modelId="{229145DB-4879-4721-8DF0-B41E058752F2}" type="presOf" srcId="{49108E37-4ACB-49E4-B75D-21B3AA7A6795}" destId="{4B684129-12BE-4995-B5EE-D182A5DCD7C2}" srcOrd="1" destOrd="0" presId="urn:microsoft.com/office/officeart/2005/8/layout/hProcess7"/>
    <dgm:cxn modelId="{2CD928FA-365E-414F-8CD6-D11B6A6AA9F7}" srcId="{44FF4DC0-D4A1-4884-ACFF-01704EA35FB2}" destId="{626FE9EA-E37A-4B30-8A1C-EE99C7EA43B1}" srcOrd="0" destOrd="0" parTransId="{C2938D99-6820-44BC-9858-935A3D323795}" sibTransId="{63F85EB9-DA0C-46FE-B1E2-A66975A71765}"/>
    <dgm:cxn modelId="{F87F868B-D7A9-4F06-ADF2-C61C314259CE}" type="presOf" srcId="{49108E37-4ACB-49E4-B75D-21B3AA7A6795}" destId="{BFAFE2E2-B137-413E-BE32-21FBB3D9DB1D}" srcOrd="0" destOrd="0" presId="urn:microsoft.com/office/officeart/2005/8/layout/hProcess7"/>
    <dgm:cxn modelId="{17C315ED-59A8-4C0E-B2CA-B9B88E882A8E}" srcId="{DC7E06BD-E7FA-4039-BD78-9D5F4F2C47FC}" destId="{86BBBEA3-76AD-4A5A-AE25-50DA4750C8F6}" srcOrd="2" destOrd="0" parTransId="{1E7C75F5-63C9-46AC-A6A4-F9983874D634}" sibTransId="{57C79F2D-0243-4334-B1B0-79A3CF29E6C0}"/>
    <dgm:cxn modelId="{A7AC52F0-1CB2-417D-A0E2-24FAA047006C}" type="presOf" srcId="{5999FD29-E2BB-4CAF-B7A0-266CDCE4492E}" destId="{632FB86A-6907-4244-82CE-000A7E155BA9}" srcOrd="0" destOrd="0" presId="urn:microsoft.com/office/officeart/2005/8/layout/hProcess7"/>
    <dgm:cxn modelId="{F2FE02D2-518F-431D-876E-E671BB9BD5A8}" type="presOf" srcId="{507FED5D-A133-4205-88C6-3079743FEB47}" destId="{15F5F132-E957-407E-B39F-76128B993362}" srcOrd="0" destOrd="0" presId="urn:microsoft.com/office/officeart/2005/8/layout/hProcess7"/>
    <dgm:cxn modelId="{907AD0A7-234B-42BC-BA3C-A83C31E7D09F}" srcId="{44FF4DC0-D4A1-4884-ACFF-01704EA35FB2}" destId="{15C87201-F644-4495-977F-29E70FC01006}" srcOrd="2" destOrd="0" parTransId="{CB9C763C-C29E-424B-BB46-27D86E17A061}" sibTransId="{417B4755-AAA7-4938-B703-711CD32EAF47}"/>
    <dgm:cxn modelId="{60EB6455-4AC9-48AF-A561-A8A05161CEAC}" srcId="{15C87201-F644-4495-977F-29E70FC01006}" destId="{507FED5D-A133-4205-88C6-3079743FEB47}" srcOrd="0" destOrd="0" parTransId="{0E12090B-02C1-466B-815C-B76B3649940C}" sibTransId="{D073E3F3-7CB6-4DA2-A2E9-BEED2EA5C0F3}"/>
    <dgm:cxn modelId="{31CA4A92-612A-462C-B8E4-A7E54B367817}" srcId="{49108E37-4ACB-49E4-B75D-21B3AA7A6795}" destId="{AE321D74-2894-49F9-8296-CC9BB37C7D17}" srcOrd="0" destOrd="0" parTransId="{F314AA43-AA87-4C7E-A95C-C85A46E8D231}" sibTransId="{AD8AEB0A-0474-4CA0-9F1C-449484DDE27C}"/>
    <dgm:cxn modelId="{A0D328B5-3B24-4C2C-A22A-9615B6BBD3AD}" srcId="{15C87201-F644-4495-977F-29E70FC01006}" destId="{BAA77C48-27D9-4939-A2A3-0D4D0C07935C}" srcOrd="2" destOrd="0" parTransId="{582EEE7B-4883-49FF-87F3-EC6E3A34830B}" sibTransId="{F584ECB2-09BA-4B49-80F5-D4164E386810}"/>
    <dgm:cxn modelId="{614C86FC-B74A-4754-9926-698C331AD17C}" type="presOf" srcId="{AE321D74-2894-49F9-8296-CC9BB37C7D17}" destId="{4920E517-6E3C-4D34-8F83-F3F19DB1730B}" srcOrd="0" destOrd="0" presId="urn:microsoft.com/office/officeart/2005/8/layout/hProcess7"/>
    <dgm:cxn modelId="{331E9A56-C5B1-4B64-B140-BD4985613630}" srcId="{44FF4DC0-D4A1-4884-ACFF-01704EA35FB2}" destId="{DC7E06BD-E7FA-4039-BD78-9D5F4F2C47FC}" srcOrd="1" destOrd="0" parTransId="{5FD642D2-EB80-4D27-9509-92904A285412}" sibTransId="{E2DF55D1-B567-41D5-B000-0E834D638A4C}"/>
    <dgm:cxn modelId="{D8426874-1A56-492B-B5E8-84DBB4CD3924}" type="presOf" srcId="{FAA19C1D-EF33-47E0-98D7-9918E2A02F6C}" destId="{15F5F132-E957-407E-B39F-76128B993362}" srcOrd="0" destOrd="1" presId="urn:microsoft.com/office/officeart/2005/8/layout/hProcess7"/>
    <dgm:cxn modelId="{AB8D2256-F18D-4565-A461-EC6EEC8A524A}" srcId="{DC7E06BD-E7FA-4039-BD78-9D5F4F2C47FC}" destId="{CC985980-88DA-4B42-B1F0-070D57CD8CCA}" srcOrd="1" destOrd="0" parTransId="{06EF654D-4D0E-406A-859A-46635DE61676}" sibTransId="{3EF39013-5711-4E50-9F59-97AC7CE7B1DE}"/>
    <dgm:cxn modelId="{B3E6CC42-E689-4777-8B45-3C7FB6EF7C6E}" type="presParOf" srcId="{32CB3946-4809-4BD0-8F48-802811066B14}" destId="{1A32AA57-45CD-4F13-8C23-D1DF0CC56A4F}" srcOrd="0" destOrd="0" presId="urn:microsoft.com/office/officeart/2005/8/layout/hProcess7"/>
    <dgm:cxn modelId="{3427F555-3F31-418F-849D-6E2FD8D0A2B0}" type="presParOf" srcId="{1A32AA57-45CD-4F13-8C23-D1DF0CC56A4F}" destId="{BD3CBE98-FD49-4A9D-AF69-14D67BF1C4CD}" srcOrd="0" destOrd="0" presId="urn:microsoft.com/office/officeart/2005/8/layout/hProcess7"/>
    <dgm:cxn modelId="{956F0FD2-BC82-445A-B715-596568412CF0}" type="presParOf" srcId="{1A32AA57-45CD-4F13-8C23-D1DF0CC56A4F}" destId="{EC788336-D718-47C3-83BF-5EC870D30947}" srcOrd="1" destOrd="0" presId="urn:microsoft.com/office/officeart/2005/8/layout/hProcess7"/>
    <dgm:cxn modelId="{9C7A7DF9-1307-43F3-8502-908373A2A996}" type="presParOf" srcId="{1A32AA57-45CD-4F13-8C23-D1DF0CC56A4F}" destId="{632FB86A-6907-4244-82CE-000A7E155BA9}" srcOrd="2" destOrd="0" presId="urn:microsoft.com/office/officeart/2005/8/layout/hProcess7"/>
    <dgm:cxn modelId="{F9EF0D0F-4A34-475A-8F3F-4A69472505BC}" type="presParOf" srcId="{32CB3946-4809-4BD0-8F48-802811066B14}" destId="{ED5D7621-8D63-4F4C-9EDF-5AF04C662EA2}" srcOrd="1" destOrd="0" presId="urn:microsoft.com/office/officeart/2005/8/layout/hProcess7"/>
    <dgm:cxn modelId="{9A274B5D-A443-478D-AB20-6D3576543F1B}" type="presParOf" srcId="{32CB3946-4809-4BD0-8F48-802811066B14}" destId="{4BC7FEAD-E68B-412D-91A9-36EAD93793DB}" srcOrd="2" destOrd="0" presId="urn:microsoft.com/office/officeart/2005/8/layout/hProcess7"/>
    <dgm:cxn modelId="{58841314-6BEB-4FF7-A790-F1F5376B0DA8}" type="presParOf" srcId="{4BC7FEAD-E68B-412D-91A9-36EAD93793DB}" destId="{6F30DFE1-DD83-4E9C-9D09-293C758ED229}" srcOrd="0" destOrd="0" presId="urn:microsoft.com/office/officeart/2005/8/layout/hProcess7"/>
    <dgm:cxn modelId="{50AC1293-EB40-4F7B-ADC9-D2919649968D}" type="presParOf" srcId="{4BC7FEAD-E68B-412D-91A9-36EAD93793DB}" destId="{6355BFDF-24BA-4B00-B784-00B6215C4AFA}" srcOrd="1" destOrd="0" presId="urn:microsoft.com/office/officeart/2005/8/layout/hProcess7"/>
    <dgm:cxn modelId="{FED3E465-A62E-4ADC-8F09-BCD66D11A2C4}" type="presParOf" srcId="{4BC7FEAD-E68B-412D-91A9-36EAD93793DB}" destId="{8FBE10F2-9509-4C02-A8E4-38100E303924}" srcOrd="2" destOrd="0" presId="urn:microsoft.com/office/officeart/2005/8/layout/hProcess7"/>
    <dgm:cxn modelId="{218253EB-3840-4818-AF03-095A84F412D1}" type="presParOf" srcId="{32CB3946-4809-4BD0-8F48-802811066B14}" destId="{9BD7BAC8-C755-4C7F-B111-A96596CBE511}" srcOrd="3" destOrd="0" presId="urn:microsoft.com/office/officeart/2005/8/layout/hProcess7"/>
    <dgm:cxn modelId="{120AF2C9-AFBA-4BD1-8BC0-DB6F6C9A18F1}" type="presParOf" srcId="{32CB3946-4809-4BD0-8F48-802811066B14}" destId="{5732FD4C-7228-4C2A-9EBE-D2CB5C7C58EC}" srcOrd="4" destOrd="0" presId="urn:microsoft.com/office/officeart/2005/8/layout/hProcess7"/>
    <dgm:cxn modelId="{354AF2EF-0BFD-43B2-97A1-19843C41D833}" type="presParOf" srcId="{5732FD4C-7228-4C2A-9EBE-D2CB5C7C58EC}" destId="{9C72038F-70D4-4F5D-B9F7-3ACD51D2D1CA}" srcOrd="0" destOrd="0" presId="urn:microsoft.com/office/officeart/2005/8/layout/hProcess7"/>
    <dgm:cxn modelId="{73FC9960-55BA-4E12-A14D-EE7486A0E5DD}" type="presParOf" srcId="{5732FD4C-7228-4C2A-9EBE-D2CB5C7C58EC}" destId="{1004152E-CB22-4FBC-8839-FBD743B55DF3}" srcOrd="1" destOrd="0" presId="urn:microsoft.com/office/officeart/2005/8/layout/hProcess7"/>
    <dgm:cxn modelId="{5FFD3F6B-0906-4D1E-8B07-0D165C6D9144}" type="presParOf" srcId="{5732FD4C-7228-4C2A-9EBE-D2CB5C7C58EC}" destId="{68CA26FC-A154-4242-92D8-CC86079470D0}" srcOrd="2" destOrd="0" presId="urn:microsoft.com/office/officeart/2005/8/layout/hProcess7"/>
    <dgm:cxn modelId="{FD33BC34-9E59-4395-8120-977400B5BF41}" type="presParOf" srcId="{32CB3946-4809-4BD0-8F48-802811066B14}" destId="{9B9F1AB7-A1A6-42E3-8AA2-40AEE821A475}" srcOrd="5" destOrd="0" presId="urn:microsoft.com/office/officeart/2005/8/layout/hProcess7"/>
    <dgm:cxn modelId="{1132D702-FF37-4A3C-AB1F-3D66BD4683A3}" type="presParOf" srcId="{32CB3946-4809-4BD0-8F48-802811066B14}" destId="{4723DB9B-4DBD-4A22-9366-A18ADAF4E684}" srcOrd="6" destOrd="0" presId="urn:microsoft.com/office/officeart/2005/8/layout/hProcess7"/>
    <dgm:cxn modelId="{41C8021E-8B2E-43DA-82E1-25B2B4FFC4F7}" type="presParOf" srcId="{4723DB9B-4DBD-4A22-9366-A18ADAF4E684}" destId="{ADB8B4ED-4777-4259-A6A3-2D38015D293D}" srcOrd="0" destOrd="0" presId="urn:microsoft.com/office/officeart/2005/8/layout/hProcess7"/>
    <dgm:cxn modelId="{5A010473-51F4-48A8-B9AC-69E7B01E2AA8}" type="presParOf" srcId="{4723DB9B-4DBD-4A22-9366-A18ADAF4E684}" destId="{86BF84A1-447E-4210-A04D-0A9555D29663}" srcOrd="1" destOrd="0" presId="urn:microsoft.com/office/officeart/2005/8/layout/hProcess7"/>
    <dgm:cxn modelId="{3EA1337E-FAF0-43E6-942D-FBA1A745AF10}" type="presParOf" srcId="{4723DB9B-4DBD-4A22-9366-A18ADAF4E684}" destId="{E8BC8771-7A17-4695-BE90-27ECD13B8B51}" srcOrd="2" destOrd="0" presId="urn:microsoft.com/office/officeart/2005/8/layout/hProcess7"/>
    <dgm:cxn modelId="{D2A6D603-1F9D-4343-B055-832CBEB734AA}" type="presParOf" srcId="{32CB3946-4809-4BD0-8F48-802811066B14}" destId="{999FB469-D927-460D-ADE6-C6A29C2BD802}" srcOrd="7" destOrd="0" presId="urn:microsoft.com/office/officeart/2005/8/layout/hProcess7"/>
    <dgm:cxn modelId="{220EB6D4-82D7-4357-BB24-8C6183E74480}" type="presParOf" srcId="{32CB3946-4809-4BD0-8F48-802811066B14}" destId="{33C40A9F-1648-4A57-92F7-D1833CE80552}" srcOrd="8" destOrd="0" presId="urn:microsoft.com/office/officeart/2005/8/layout/hProcess7"/>
    <dgm:cxn modelId="{6B3B4A25-C097-42B4-8F6F-A3CD1C8001A0}" type="presParOf" srcId="{33C40A9F-1648-4A57-92F7-D1833CE80552}" destId="{CCC2F882-A054-4E2B-A468-5763DBE83707}" srcOrd="0" destOrd="0" presId="urn:microsoft.com/office/officeart/2005/8/layout/hProcess7"/>
    <dgm:cxn modelId="{5296481D-D306-4F19-A3E3-748574BFA890}" type="presParOf" srcId="{33C40A9F-1648-4A57-92F7-D1833CE80552}" destId="{5A628D9D-E906-45E8-BE01-8B68D7E78233}" srcOrd="1" destOrd="0" presId="urn:microsoft.com/office/officeart/2005/8/layout/hProcess7"/>
    <dgm:cxn modelId="{5936AC56-FE7E-4930-B273-0804B72A18AC}" type="presParOf" srcId="{33C40A9F-1648-4A57-92F7-D1833CE80552}" destId="{15F5F132-E957-407E-B39F-76128B993362}" srcOrd="2" destOrd="0" presId="urn:microsoft.com/office/officeart/2005/8/layout/hProcess7"/>
    <dgm:cxn modelId="{FD051D28-8058-4838-9994-FC4351DDA9E5}" type="presParOf" srcId="{32CB3946-4809-4BD0-8F48-802811066B14}" destId="{FECB0E20-B4A4-4029-AE94-2EB8A86A0739}" srcOrd="9" destOrd="0" presId="urn:microsoft.com/office/officeart/2005/8/layout/hProcess7"/>
    <dgm:cxn modelId="{02078C46-92C8-48C2-818B-81830D1ABD88}" type="presParOf" srcId="{32CB3946-4809-4BD0-8F48-802811066B14}" destId="{E2A85391-D949-4034-9BDD-E908DD26AE5A}" srcOrd="10" destOrd="0" presId="urn:microsoft.com/office/officeart/2005/8/layout/hProcess7"/>
    <dgm:cxn modelId="{76051F10-49CC-42D1-A6DA-72FE33046178}" type="presParOf" srcId="{E2A85391-D949-4034-9BDD-E908DD26AE5A}" destId="{71FA151F-BE7E-4656-9F36-90E1D9FA0250}" srcOrd="0" destOrd="0" presId="urn:microsoft.com/office/officeart/2005/8/layout/hProcess7"/>
    <dgm:cxn modelId="{17530341-3934-4466-A9E5-F6762D7685F2}" type="presParOf" srcId="{E2A85391-D949-4034-9BDD-E908DD26AE5A}" destId="{1B45C1DA-786A-4089-AFCC-5F4BE2E575C0}" srcOrd="1" destOrd="0" presId="urn:microsoft.com/office/officeart/2005/8/layout/hProcess7"/>
    <dgm:cxn modelId="{FA284DD4-1F6B-4CBC-9D19-1E4E238756D3}" type="presParOf" srcId="{E2A85391-D949-4034-9BDD-E908DD26AE5A}" destId="{E92CD633-67A9-4357-B6DB-0A41EBE1EFEA}" srcOrd="2" destOrd="0" presId="urn:microsoft.com/office/officeart/2005/8/layout/hProcess7"/>
    <dgm:cxn modelId="{6AE5BADC-F9BC-44BD-97B4-8C1B05C9518A}" type="presParOf" srcId="{32CB3946-4809-4BD0-8F48-802811066B14}" destId="{88E97C6F-5389-4407-84DA-B8475E888F15}" srcOrd="11" destOrd="0" presId="urn:microsoft.com/office/officeart/2005/8/layout/hProcess7"/>
    <dgm:cxn modelId="{5D643BD8-F0B7-432A-AA4C-CE402E096E3E}" type="presParOf" srcId="{32CB3946-4809-4BD0-8F48-802811066B14}" destId="{4BAB3DBA-042B-4DD9-BAEE-D2C7293A8F12}" srcOrd="12" destOrd="0" presId="urn:microsoft.com/office/officeart/2005/8/layout/hProcess7"/>
    <dgm:cxn modelId="{80331B74-1D43-43B8-89BF-6119274EDEF0}" type="presParOf" srcId="{4BAB3DBA-042B-4DD9-BAEE-D2C7293A8F12}" destId="{BFAFE2E2-B137-413E-BE32-21FBB3D9DB1D}" srcOrd="0" destOrd="0" presId="urn:microsoft.com/office/officeart/2005/8/layout/hProcess7"/>
    <dgm:cxn modelId="{5E435959-936C-43C7-A594-1A0B118AE85A}" type="presParOf" srcId="{4BAB3DBA-042B-4DD9-BAEE-D2C7293A8F12}" destId="{4B684129-12BE-4995-B5EE-D182A5DCD7C2}" srcOrd="1" destOrd="0" presId="urn:microsoft.com/office/officeart/2005/8/layout/hProcess7"/>
    <dgm:cxn modelId="{06C55008-C230-4C2E-9BD1-19542FA47617}" type="presParOf" srcId="{4BAB3DBA-042B-4DD9-BAEE-D2C7293A8F12}" destId="{4920E517-6E3C-4D34-8F83-F3F19DB1730B}" srcOrd="2" destOrd="0" presId="urn:microsoft.com/office/officeart/2005/8/layout/hProcess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3CBE98-FD49-4A9D-AF69-14D67BF1C4CD}">
      <dsp:nvSpPr>
        <dsp:cNvPr id="0" name=""/>
        <dsp:cNvSpPr/>
      </dsp:nvSpPr>
      <dsp:spPr>
        <a:xfrm>
          <a:off x="3282" y="1377704"/>
          <a:ext cx="1974512" cy="2369414"/>
        </a:xfrm>
        <a:prstGeom prst="roundRect">
          <a:avLst>
            <a:gd name="adj" fmla="val 5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75438" rIns="97790" bIns="0" numCol="1" spcCol="1270" anchor="t" anchorCtr="0">
          <a:noAutofit/>
        </a:bodyPr>
        <a:lstStyle/>
        <a:p>
          <a:pPr lvl="0" algn="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200" kern="1200" dirty="0" smtClean="0"/>
            <a:t>Jenis Barang</a:t>
          </a:r>
          <a:endParaRPr lang="en-US" sz="2200" kern="1200" dirty="0"/>
        </a:p>
      </dsp:txBody>
      <dsp:txXfrm rot="16200000">
        <a:off x="-770726" y="2151713"/>
        <a:ext cx="1942920" cy="394902"/>
      </dsp:txXfrm>
    </dsp:sp>
    <dsp:sp modelId="{632FB86A-6907-4244-82CE-000A7E155BA9}">
      <dsp:nvSpPr>
        <dsp:cNvPr id="0" name=""/>
        <dsp:cNvSpPr/>
      </dsp:nvSpPr>
      <dsp:spPr>
        <a:xfrm>
          <a:off x="398185" y="1377704"/>
          <a:ext cx="1471011" cy="2369414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61722" rIns="0" bIns="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800" kern="1200" dirty="0" err="1" smtClean="0"/>
            <a:t>BarangCair</a:t>
          </a:r>
          <a:r>
            <a:rPr lang="id-ID" sz="1800" kern="1200" dirty="0" smtClean="0"/>
            <a:t>/Gas melalui pipa/transmisi</a:t>
          </a:r>
          <a:endParaRPr lang="en-US" sz="1800" kern="1200" dirty="0"/>
        </a:p>
      </dsp:txBody>
      <dsp:txXfrm>
        <a:off x="398185" y="1377704"/>
        <a:ext cx="1471011" cy="2369414"/>
      </dsp:txXfrm>
    </dsp:sp>
    <dsp:sp modelId="{9C72038F-70D4-4F5D-B9F7-3ACD51D2D1CA}">
      <dsp:nvSpPr>
        <dsp:cNvPr id="0" name=""/>
        <dsp:cNvSpPr/>
      </dsp:nvSpPr>
      <dsp:spPr>
        <a:xfrm>
          <a:off x="2046902" y="1377704"/>
          <a:ext cx="1974512" cy="2369414"/>
        </a:xfrm>
        <a:prstGeom prst="roundRect">
          <a:avLst>
            <a:gd name="adj" fmla="val 5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75438" rIns="97790" bIns="0" numCol="1" spcCol="1270" anchor="t" anchorCtr="0">
          <a:noAutofit/>
        </a:bodyPr>
        <a:lstStyle/>
        <a:p>
          <a:pPr lvl="0" algn="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200" kern="1200" dirty="0" smtClean="0"/>
            <a:t>BC 2.8 </a:t>
          </a:r>
          <a:endParaRPr lang="en-US" sz="2200" kern="1200" dirty="0"/>
        </a:p>
      </dsp:txBody>
      <dsp:txXfrm rot="16200000">
        <a:off x="1272893" y="2151713"/>
        <a:ext cx="1942920" cy="394902"/>
      </dsp:txXfrm>
    </dsp:sp>
    <dsp:sp modelId="{6355BFDF-24BA-4B00-B784-00B6215C4AFA}">
      <dsp:nvSpPr>
        <dsp:cNvPr id="0" name=""/>
        <dsp:cNvSpPr/>
      </dsp:nvSpPr>
      <dsp:spPr>
        <a:xfrm rot="5400000">
          <a:off x="1882596" y="3261701"/>
          <a:ext cx="348357" cy="296176"/>
        </a:xfrm>
        <a:prstGeom prst="flowChartExtract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8CA26FC-A154-4242-92D8-CC86079470D0}">
      <dsp:nvSpPr>
        <dsp:cNvPr id="0" name=""/>
        <dsp:cNvSpPr/>
      </dsp:nvSpPr>
      <dsp:spPr>
        <a:xfrm>
          <a:off x="2441805" y="1377704"/>
          <a:ext cx="1471011" cy="2369414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61722" rIns="0" bIns="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800" kern="1200" dirty="0" smtClean="0"/>
            <a:t>Berkala</a:t>
          </a:r>
          <a:endParaRPr lang="en-US" sz="1800" kern="1200" dirty="0"/>
        </a:p>
      </dsp:txBody>
      <dsp:txXfrm>
        <a:off x="2441805" y="1377704"/>
        <a:ext cx="1471011" cy="2369414"/>
      </dsp:txXfrm>
    </dsp:sp>
    <dsp:sp modelId="{CCC2F882-A054-4E2B-A468-5763DBE83707}">
      <dsp:nvSpPr>
        <dsp:cNvPr id="0" name=""/>
        <dsp:cNvSpPr/>
      </dsp:nvSpPr>
      <dsp:spPr>
        <a:xfrm>
          <a:off x="4090522" y="1377704"/>
          <a:ext cx="1974512" cy="2369414"/>
        </a:xfrm>
        <a:prstGeom prst="roundRect">
          <a:avLst>
            <a:gd name="adj" fmla="val 5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75438" rIns="97790" bIns="0" numCol="1" spcCol="1270" anchor="t" anchorCtr="0">
          <a:noAutofit/>
        </a:bodyPr>
        <a:lstStyle/>
        <a:p>
          <a:pPr lvl="0" algn="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200" kern="1200" dirty="0" smtClean="0"/>
            <a:t>Jangka Waktu</a:t>
          </a:r>
          <a:endParaRPr lang="en-US" sz="2200" kern="1200" dirty="0"/>
        </a:p>
      </dsp:txBody>
      <dsp:txXfrm rot="16200000">
        <a:off x="3316514" y="2151713"/>
        <a:ext cx="1942920" cy="394902"/>
      </dsp:txXfrm>
    </dsp:sp>
    <dsp:sp modelId="{86BF84A1-447E-4210-A04D-0A9555D29663}">
      <dsp:nvSpPr>
        <dsp:cNvPr id="0" name=""/>
        <dsp:cNvSpPr/>
      </dsp:nvSpPr>
      <dsp:spPr>
        <a:xfrm rot="5400000">
          <a:off x="3926216" y="3261701"/>
          <a:ext cx="348357" cy="296176"/>
        </a:xfrm>
        <a:prstGeom prst="flowChartExtract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5F5F132-E957-407E-B39F-76128B993362}">
      <dsp:nvSpPr>
        <dsp:cNvPr id="0" name=""/>
        <dsp:cNvSpPr/>
      </dsp:nvSpPr>
      <dsp:spPr>
        <a:xfrm>
          <a:off x="4485425" y="1377704"/>
          <a:ext cx="1471011" cy="2369414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61722" rIns="0" bIns="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800" kern="1200" dirty="0" smtClean="0"/>
            <a:t>Max 1 bulan</a:t>
          </a:r>
          <a:endParaRPr lang="en-US" sz="1800" kern="1200" dirty="0"/>
        </a:p>
      </dsp:txBody>
      <dsp:txXfrm>
        <a:off x="4485425" y="1377704"/>
        <a:ext cx="1471011" cy="2369414"/>
      </dsp:txXfrm>
    </dsp:sp>
    <dsp:sp modelId="{BFAFE2E2-B137-413E-BE32-21FBB3D9DB1D}">
      <dsp:nvSpPr>
        <dsp:cNvPr id="0" name=""/>
        <dsp:cNvSpPr/>
      </dsp:nvSpPr>
      <dsp:spPr>
        <a:xfrm>
          <a:off x="6134143" y="1377704"/>
          <a:ext cx="1974512" cy="2369414"/>
        </a:xfrm>
        <a:prstGeom prst="roundRect">
          <a:avLst>
            <a:gd name="adj" fmla="val 5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75438" rIns="97790" bIns="0" numCol="1" spcCol="1270" anchor="t" anchorCtr="0">
          <a:noAutofit/>
        </a:bodyPr>
        <a:lstStyle/>
        <a:p>
          <a:pPr lvl="0" algn="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200" kern="1200" dirty="0" smtClean="0"/>
            <a:t>Penyampaian</a:t>
          </a:r>
          <a:endParaRPr lang="en-US" sz="2200" kern="1200" dirty="0"/>
        </a:p>
      </dsp:txBody>
      <dsp:txXfrm rot="16200000">
        <a:off x="5360134" y="2151713"/>
        <a:ext cx="1942920" cy="394902"/>
      </dsp:txXfrm>
    </dsp:sp>
    <dsp:sp modelId="{1B45C1DA-786A-4089-AFCC-5F4BE2E575C0}">
      <dsp:nvSpPr>
        <dsp:cNvPr id="0" name=""/>
        <dsp:cNvSpPr/>
      </dsp:nvSpPr>
      <dsp:spPr>
        <a:xfrm rot="5400000">
          <a:off x="5969836" y="3261701"/>
          <a:ext cx="348357" cy="296176"/>
        </a:xfrm>
        <a:prstGeom prst="flowChartExtract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920E517-6E3C-4D34-8F83-F3F19DB1730B}">
      <dsp:nvSpPr>
        <dsp:cNvPr id="0" name=""/>
        <dsp:cNvSpPr/>
      </dsp:nvSpPr>
      <dsp:spPr>
        <a:xfrm>
          <a:off x="6529045" y="1377704"/>
          <a:ext cx="1471011" cy="2369414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61722" rIns="0" bIns="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800" kern="1200" dirty="0" smtClean="0"/>
            <a:t>2 hari kerja setelah jangka waktu berakhir</a:t>
          </a:r>
        </a:p>
      </dsp:txBody>
      <dsp:txXfrm>
        <a:off x="6529045" y="1377704"/>
        <a:ext cx="1471011" cy="236941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3CBE98-FD49-4A9D-AF69-14D67BF1C4CD}">
      <dsp:nvSpPr>
        <dsp:cNvPr id="0" name=""/>
        <dsp:cNvSpPr/>
      </dsp:nvSpPr>
      <dsp:spPr>
        <a:xfrm>
          <a:off x="3282" y="1377704"/>
          <a:ext cx="1974512" cy="2369414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75438" rIns="97790" bIns="0" numCol="1" spcCol="1270" anchor="t" anchorCtr="0">
          <a:noAutofit/>
        </a:bodyPr>
        <a:lstStyle/>
        <a:p>
          <a:pPr lvl="0" algn="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200" kern="1200" dirty="0" smtClean="0"/>
            <a:t>Jenis Barang</a:t>
          </a:r>
          <a:endParaRPr lang="en-US" sz="2200" kern="1200" dirty="0"/>
        </a:p>
      </dsp:txBody>
      <dsp:txXfrm rot="16200000">
        <a:off x="-770726" y="2151713"/>
        <a:ext cx="1942920" cy="394902"/>
      </dsp:txXfrm>
    </dsp:sp>
    <dsp:sp modelId="{632FB86A-6907-4244-82CE-000A7E155BA9}">
      <dsp:nvSpPr>
        <dsp:cNvPr id="0" name=""/>
        <dsp:cNvSpPr/>
      </dsp:nvSpPr>
      <dsp:spPr>
        <a:xfrm>
          <a:off x="398185" y="1377704"/>
          <a:ext cx="1471011" cy="2369414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65151" rIns="0" bIns="0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900" kern="1200" dirty="0" smtClean="0"/>
            <a:t>Selain Cair/Gas melalui pipa/transmisi</a:t>
          </a:r>
          <a:endParaRPr lang="en-US" sz="1900" kern="1200" dirty="0"/>
        </a:p>
      </dsp:txBody>
      <dsp:txXfrm>
        <a:off x="398185" y="1377704"/>
        <a:ext cx="1471011" cy="2369414"/>
      </dsp:txXfrm>
    </dsp:sp>
    <dsp:sp modelId="{9C72038F-70D4-4F5D-B9F7-3ACD51D2D1CA}">
      <dsp:nvSpPr>
        <dsp:cNvPr id="0" name=""/>
        <dsp:cNvSpPr/>
      </dsp:nvSpPr>
      <dsp:spPr>
        <a:xfrm>
          <a:off x="2046902" y="1377704"/>
          <a:ext cx="1974512" cy="2369414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75438" rIns="97790" bIns="0" numCol="1" spcCol="1270" anchor="t" anchorCtr="0">
          <a:noAutofit/>
        </a:bodyPr>
        <a:lstStyle/>
        <a:p>
          <a:pPr lvl="0" algn="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200" kern="1200" dirty="0" smtClean="0"/>
            <a:t>BC 2.8 </a:t>
          </a:r>
          <a:endParaRPr lang="en-US" sz="2200" kern="1200" dirty="0"/>
        </a:p>
      </dsp:txBody>
      <dsp:txXfrm rot="16200000">
        <a:off x="1272893" y="2151713"/>
        <a:ext cx="1942920" cy="394902"/>
      </dsp:txXfrm>
    </dsp:sp>
    <dsp:sp modelId="{6355BFDF-24BA-4B00-B784-00B6215C4AFA}">
      <dsp:nvSpPr>
        <dsp:cNvPr id="0" name=""/>
        <dsp:cNvSpPr/>
      </dsp:nvSpPr>
      <dsp:spPr>
        <a:xfrm rot="5400000">
          <a:off x="1882596" y="3261701"/>
          <a:ext cx="348357" cy="296176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8CA26FC-A154-4242-92D8-CC86079470D0}">
      <dsp:nvSpPr>
        <dsp:cNvPr id="0" name=""/>
        <dsp:cNvSpPr/>
      </dsp:nvSpPr>
      <dsp:spPr>
        <a:xfrm>
          <a:off x="2441805" y="1377704"/>
          <a:ext cx="1471011" cy="2369414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65151" rIns="0" bIns="0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900" kern="1200" dirty="0" smtClean="0"/>
            <a:t>Berkala</a:t>
          </a:r>
          <a:endParaRPr lang="en-US" sz="1900" kern="1200" dirty="0"/>
        </a:p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kern="1200" dirty="0"/>
        </a:p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900" kern="1200" smtClean="0"/>
            <a:t>Pelayanan </a:t>
          </a:r>
          <a:r>
            <a:rPr lang="id-ID" sz="1900" kern="1200" dirty="0" smtClean="0"/>
            <a:t>Segera</a:t>
          </a:r>
          <a:endParaRPr lang="en-US" sz="1900" kern="1200" dirty="0"/>
        </a:p>
      </dsp:txBody>
      <dsp:txXfrm>
        <a:off x="2441805" y="1377704"/>
        <a:ext cx="1471011" cy="2369414"/>
      </dsp:txXfrm>
    </dsp:sp>
    <dsp:sp modelId="{CCC2F882-A054-4E2B-A468-5763DBE83707}">
      <dsp:nvSpPr>
        <dsp:cNvPr id="0" name=""/>
        <dsp:cNvSpPr/>
      </dsp:nvSpPr>
      <dsp:spPr>
        <a:xfrm>
          <a:off x="4090522" y="1377704"/>
          <a:ext cx="1974512" cy="2369414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75438" rIns="97790" bIns="0" numCol="1" spcCol="1270" anchor="t" anchorCtr="0">
          <a:noAutofit/>
        </a:bodyPr>
        <a:lstStyle/>
        <a:p>
          <a:pPr lvl="0" algn="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200" kern="1200" dirty="0" smtClean="0"/>
            <a:t>Jangka Waktu</a:t>
          </a:r>
          <a:endParaRPr lang="en-US" sz="2200" kern="1200" dirty="0"/>
        </a:p>
      </dsp:txBody>
      <dsp:txXfrm rot="16200000">
        <a:off x="3316514" y="2151713"/>
        <a:ext cx="1942920" cy="394902"/>
      </dsp:txXfrm>
    </dsp:sp>
    <dsp:sp modelId="{86BF84A1-447E-4210-A04D-0A9555D29663}">
      <dsp:nvSpPr>
        <dsp:cNvPr id="0" name=""/>
        <dsp:cNvSpPr/>
      </dsp:nvSpPr>
      <dsp:spPr>
        <a:xfrm rot="5400000">
          <a:off x="3926216" y="3261701"/>
          <a:ext cx="348357" cy="296176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5F5F132-E957-407E-B39F-76128B993362}">
      <dsp:nvSpPr>
        <dsp:cNvPr id="0" name=""/>
        <dsp:cNvSpPr/>
      </dsp:nvSpPr>
      <dsp:spPr>
        <a:xfrm>
          <a:off x="4485425" y="1377704"/>
          <a:ext cx="1471011" cy="2369414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65151" rIns="0" bIns="0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900" kern="1200" dirty="0" smtClean="0"/>
            <a:t>1 Hari</a:t>
          </a:r>
          <a:endParaRPr lang="en-US" sz="1900" kern="1200" dirty="0"/>
        </a:p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kern="1200" dirty="0"/>
        </a:p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900" kern="1200" dirty="0" smtClean="0"/>
            <a:t>Setiap Pengeluaran</a:t>
          </a:r>
          <a:endParaRPr lang="en-US" sz="1900" kern="1200" dirty="0"/>
        </a:p>
      </dsp:txBody>
      <dsp:txXfrm>
        <a:off x="4485425" y="1377704"/>
        <a:ext cx="1471011" cy="2369414"/>
      </dsp:txXfrm>
    </dsp:sp>
    <dsp:sp modelId="{BFAFE2E2-B137-413E-BE32-21FBB3D9DB1D}">
      <dsp:nvSpPr>
        <dsp:cNvPr id="0" name=""/>
        <dsp:cNvSpPr/>
      </dsp:nvSpPr>
      <dsp:spPr>
        <a:xfrm>
          <a:off x="6134143" y="1377704"/>
          <a:ext cx="1974512" cy="2369414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75438" rIns="97790" bIns="0" numCol="1" spcCol="1270" anchor="t" anchorCtr="0">
          <a:noAutofit/>
        </a:bodyPr>
        <a:lstStyle/>
        <a:p>
          <a:pPr lvl="0" algn="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200" kern="1200" dirty="0" smtClean="0"/>
            <a:t>Penyampaian</a:t>
          </a:r>
          <a:endParaRPr lang="en-US" sz="2200" kern="1200" dirty="0"/>
        </a:p>
      </dsp:txBody>
      <dsp:txXfrm rot="16200000">
        <a:off x="5360134" y="2151713"/>
        <a:ext cx="1942920" cy="394902"/>
      </dsp:txXfrm>
    </dsp:sp>
    <dsp:sp modelId="{1B45C1DA-786A-4089-AFCC-5F4BE2E575C0}">
      <dsp:nvSpPr>
        <dsp:cNvPr id="0" name=""/>
        <dsp:cNvSpPr/>
      </dsp:nvSpPr>
      <dsp:spPr>
        <a:xfrm rot="5400000">
          <a:off x="5969836" y="3261701"/>
          <a:ext cx="348357" cy="296176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920E517-6E3C-4D34-8F83-F3F19DB1730B}">
      <dsp:nvSpPr>
        <dsp:cNvPr id="0" name=""/>
        <dsp:cNvSpPr/>
      </dsp:nvSpPr>
      <dsp:spPr>
        <a:xfrm>
          <a:off x="6529045" y="1377704"/>
          <a:ext cx="1471011" cy="2369414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65151" rIns="0" bIns="0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900" kern="1200" dirty="0" smtClean="0"/>
            <a:t>2 hari kerja setelah jangka waktu berakhir</a:t>
          </a:r>
        </a:p>
      </dsp:txBody>
      <dsp:txXfrm>
        <a:off x="6529045" y="1377704"/>
        <a:ext cx="1471011" cy="236941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7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presOf axis="self"/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7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presOf axis="self"/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ADD7E1-D8A7-4C36-93CF-36594DA1D721}" type="datetimeFigureOut">
              <a:rPr lang="en-US" smtClean="0"/>
              <a:t>7/31/2017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FCD36E-88A7-4E0F-A078-DA335E980A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7651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2EE1A68-A15D-45FA-BE51-0D54F9C7F619}" type="datetimeFigureOut">
              <a:rPr lang="en-US"/>
              <a:pPr>
                <a:defRPr/>
              </a:pPr>
              <a:t>7/31/2017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1F78A17-C063-47C3-9464-9FFE65F9A2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401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1DF099-F229-47C1-8D86-1DA4A345954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3619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1DF099-F229-47C1-8D86-1DA4A345954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3619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1DF099-F229-47C1-8D86-1DA4A345954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3619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1DF099-F229-47C1-8D86-1DA4A345954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3619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1DF099-F229-47C1-8D86-1DA4A3459544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5283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34"/>
          <p:cNvSpPr txBox="1">
            <a:spLocks noChangeArrowheads="1"/>
          </p:cNvSpPr>
          <p:nvPr userDrawn="1"/>
        </p:nvSpPr>
        <p:spPr bwMode="auto">
          <a:xfrm>
            <a:off x="2339975" y="6324600"/>
            <a:ext cx="4608513" cy="43180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altLang="en-US" sz="1100" b="1" dirty="0" smtClean="0">
                <a:latin typeface="Arial" charset="0"/>
                <a:cs typeface="+mn-cs"/>
              </a:rPr>
              <a:t>Direktorat </a:t>
            </a:r>
            <a:r>
              <a:rPr lang="id-ID" altLang="en-US" sz="1100" b="1" dirty="0">
                <a:latin typeface="Arial" charset="0"/>
                <a:cs typeface="+mn-cs"/>
              </a:rPr>
              <a:t>Jenderal Bea dan  Cukai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altLang="en-US" sz="1100" b="1" dirty="0">
                <a:latin typeface="Arial" charset="0"/>
                <a:cs typeface="+mn-cs"/>
              </a:rPr>
              <a:t>Kementerian Keuangan RI</a:t>
            </a:r>
            <a:endParaRPr lang="en-AU" altLang="en-US" sz="1100" b="1" dirty="0">
              <a:latin typeface="Arial" charset="0"/>
              <a:cs typeface="+mn-cs"/>
            </a:endParaRPr>
          </a:p>
        </p:txBody>
      </p:sp>
      <p:pic>
        <p:nvPicPr>
          <p:cNvPr id="4" name="Picture 7" descr="C:\Users\sahilmi\Pictures\line shadow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432" t="4286" r="23454" b="28152"/>
          <a:stretch>
            <a:fillRect/>
          </a:stretch>
        </p:blipFill>
        <p:spPr bwMode="auto">
          <a:xfrm>
            <a:off x="3132138" y="0"/>
            <a:ext cx="142875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775" y="1588"/>
            <a:ext cx="271145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113" y="0"/>
            <a:ext cx="2987675" cy="71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4"/>
          <p:cNvPicPr>
            <a:picLocks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55825"/>
            <a:ext cx="1641475" cy="1214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 userDrawn="1"/>
        </p:nvSpPr>
        <p:spPr>
          <a:xfrm rot="10800000">
            <a:off x="1731963" y="2155825"/>
            <a:ext cx="7500937" cy="1214438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</a:schemeClr>
              </a:gs>
              <a:gs pos="50000">
                <a:schemeClr val="accent1">
                  <a:lumMod val="20000"/>
                  <a:lumOff val="80000"/>
                </a:schemeClr>
              </a:gs>
              <a:gs pos="100000">
                <a:schemeClr val="bg1">
                  <a:alpha val="0"/>
                </a:schemeClr>
              </a:gs>
            </a:gsLst>
            <a:lin ang="1080000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9" name="Picture 2"/>
          <p:cNvPicPr>
            <a:picLocks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6238" y="2155825"/>
            <a:ext cx="73025" cy="121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981200"/>
            <a:ext cx="7772400" cy="1470025"/>
          </a:xfrm>
        </p:spPr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9700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063" y="115888"/>
            <a:ext cx="871537" cy="79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2"/>
          <p:cNvPicPr preferRelativeResize="0">
            <a:picLocks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3963" y="838200"/>
            <a:ext cx="7920037" cy="36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 userDrawn="1"/>
        </p:nvCxnSpPr>
        <p:spPr>
          <a:xfrm rot="5400000">
            <a:off x="709612" y="509588"/>
            <a:ext cx="714375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6376988"/>
            <a:ext cx="914400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 userDrawn="1"/>
        </p:nvSpPr>
        <p:spPr>
          <a:xfrm>
            <a:off x="6572250" y="6400800"/>
            <a:ext cx="2416175" cy="415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05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Direktorat Jenderal </a:t>
            </a:r>
            <a:r>
              <a:rPr lang="en-US" sz="105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d-ID" sz="105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Bea dan Cukai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05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Kementerian Keuangan RI</a:t>
            </a:r>
          </a:p>
        </p:txBody>
      </p:sp>
      <p:pic>
        <p:nvPicPr>
          <p:cNvPr id="9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6300788"/>
            <a:ext cx="9144000" cy="7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76200"/>
            <a:ext cx="8229600" cy="838200"/>
          </a:xfrm>
        </p:spPr>
        <p:txBody>
          <a:bodyPr>
            <a:normAutofit/>
          </a:bodyPr>
          <a:lstStyle>
            <a:lvl1pPr algn="l">
              <a:defRPr sz="36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157163" y="6442075"/>
            <a:ext cx="2133600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2CA73036-B70A-4C08-AB97-A9A4BAC6C2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7425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4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55825"/>
            <a:ext cx="1641475" cy="1214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 userDrawn="1"/>
        </p:nvSpPr>
        <p:spPr>
          <a:xfrm rot="10800000">
            <a:off x="1731963" y="2155825"/>
            <a:ext cx="7500937" cy="1214438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</a:schemeClr>
              </a:gs>
              <a:gs pos="50000">
                <a:schemeClr val="accent1">
                  <a:lumMod val="20000"/>
                  <a:lumOff val="80000"/>
                </a:schemeClr>
              </a:gs>
              <a:gs pos="100000">
                <a:schemeClr val="bg1">
                  <a:alpha val="0"/>
                </a:schemeClr>
              </a:gs>
            </a:gsLst>
            <a:lin ang="1080000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8" name="Picture 2"/>
          <p:cNvPicPr>
            <a:picLocks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6238" y="2155825"/>
            <a:ext cx="73025" cy="121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1371600" y="1981200"/>
            <a:ext cx="7772400" cy="1470025"/>
          </a:xfrm>
        </p:spPr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0832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7C8B3-739D-449B-863D-5C0A3D12DE47}" type="datetimeFigureOut">
              <a:rPr lang="en-US" smtClean="0"/>
              <a:t>7/31/2017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2E22B-5980-44C1-BBBD-A95F83A67C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3009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6227663-4D75-45A0-8687-2D9F91155ECB}" type="datetime1">
              <a:rPr lang="en-US"/>
              <a:pPr>
                <a:defRPr/>
              </a:pPr>
              <a:t>7/31/2017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2F99309-B7F9-4CBD-8B9A-9CFE4613D6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png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4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png"/><Relationship Id="rId5" Type="http://schemas.openxmlformats.org/officeDocument/2006/relationships/image" Target="../media/image6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microsoft.com/office/2007/relationships/hdphoto" Target="../media/hdphoto3.wdp"/><Relationship Id="rId3" Type="http://schemas.openxmlformats.org/officeDocument/2006/relationships/image" Target="../media/image10.png"/><Relationship Id="rId7" Type="http://schemas.openxmlformats.org/officeDocument/2006/relationships/image" Target="../media/image6.png"/><Relationship Id="rId12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11" Type="http://schemas.openxmlformats.org/officeDocument/2006/relationships/image" Target="../media/image14.png"/><Relationship Id="rId5" Type="http://schemas.openxmlformats.org/officeDocument/2006/relationships/image" Target="../media/image4.png"/><Relationship Id="rId10" Type="http://schemas.openxmlformats.org/officeDocument/2006/relationships/image" Target="../media/image13.png"/><Relationship Id="rId4" Type="http://schemas.microsoft.com/office/2007/relationships/hdphoto" Target="../media/hdphoto2.wdp"/><Relationship Id="rId9" Type="http://schemas.openxmlformats.org/officeDocument/2006/relationships/image" Target="../media/image12.png"/><Relationship Id="rId1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ctrTitle"/>
          </p:nvPr>
        </p:nvSpPr>
        <p:spPr>
          <a:xfrm>
            <a:off x="1327150" y="2049463"/>
            <a:ext cx="7772400" cy="1470025"/>
          </a:xfrm>
        </p:spPr>
        <p:txBody>
          <a:bodyPr/>
          <a:lstStyle/>
          <a:p>
            <a:pPr marL="463550" algn="l" eaLnBrk="1" hangingPunct="1"/>
            <a:r>
              <a:rPr lang="en-US" altLang="en-US" sz="3200" dirty="0" smtClean="0">
                <a:solidFill>
                  <a:srgbClr val="C00000"/>
                </a:solidFill>
              </a:rPr>
              <a:t>PUSAT LOGISTIK BERIKAT </a:t>
            </a:r>
            <a:endParaRPr lang="en-US" altLang="en-US" sz="3200" dirty="0" smtClean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6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175" y="6376988"/>
            <a:ext cx="91440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6572250" y="6400800"/>
            <a:ext cx="2416046" cy="41549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Direktorat Jenderal </a:t>
            </a:r>
            <a:r>
              <a:rPr lang="en-US" sz="105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d-ID" sz="105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 </a:t>
            </a:r>
            <a:r>
              <a:rPr lang="id-ID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dan Cukai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Kementerian Keuangan RI</a:t>
            </a:r>
          </a:p>
        </p:txBody>
      </p:sp>
      <p:pic>
        <p:nvPicPr>
          <p:cNvPr id="14" name="Picture 11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75" y="6300788"/>
            <a:ext cx="9144000" cy="7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9063" y="115888"/>
            <a:ext cx="871537" cy="79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2"/>
          <p:cNvPicPr preferRelativeResize="0">
            <a:picLocks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23963" y="838200"/>
            <a:ext cx="7920037" cy="36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8" name="Straight Connector 17"/>
          <p:cNvCxnSpPr/>
          <p:nvPr/>
        </p:nvCxnSpPr>
        <p:spPr>
          <a:xfrm rot="5400000">
            <a:off x="709612" y="509588"/>
            <a:ext cx="714375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/>
          <p:cNvGrpSpPr/>
          <p:nvPr/>
        </p:nvGrpSpPr>
        <p:grpSpPr>
          <a:xfrm>
            <a:off x="1066800" y="152400"/>
            <a:ext cx="8077200" cy="722312"/>
            <a:chOff x="1066800" y="152400"/>
            <a:chExt cx="8077200" cy="722312"/>
          </a:xfrm>
        </p:grpSpPr>
        <p:pic>
          <p:nvPicPr>
            <p:cNvPr id="15" name="Picture 12"/>
            <p:cNvPicPr preferRelativeResize="0">
              <a:picLocks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223963" y="838200"/>
              <a:ext cx="7920037" cy="365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9" name="Straight Connector 18"/>
            <p:cNvCxnSpPr/>
            <p:nvPr/>
          </p:nvCxnSpPr>
          <p:spPr>
            <a:xfrm rot="5400000">
              <a:off x="709612" y="509588"/>
              <a:ext cx="714375" cy="0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2" name="Shape 297"/>
            <p:cNvGrpSpPr/>
            <p:nvPr/>
          </p:nvGrpSpPr>
          <p:grpSpPr>
            <a:xfrm>
              <a:off x="1328737" y="315454"/>
              <a:ext cx="535603" cy="388711"/>
              <a:chOff x="3932350" y="3714775"/>
              <a:chExt cx="439650" cy="319075"/>
            </a:xfrm>
          </p:grpSpPr>
          <p:sp>
            <p:nvSpPr>
              <p:cNvPr id="24" name="Shape 298"/>
              <p:cNvSpPr/>
              <p:nvPr/>
            </p:nvSpPr>
            <p:spPr>
              <a:xfrm>
                <a:off x="3932350" y="3714775"/>
                <a:ext cx="439650" cy="319075"/>
              </a:xfrm>
              <a:custGeom>
                <a:avLst/>
                <a:gdLst/>
                <a:ahLst/>
                <a:cxnLst/>
                <a:rect l="0" t="0" r="0" b="0"/>
                <a:pathLst>
                  <a:path w="17586" h="12763" fill="none" extrusionOk="0">
                    <a:moveTo>
                      <a:pt x="1" y="1"/>
                    </a:moveTo>
                    <a:lnTo>
                      <a:pt x="1" y="12276"/>
                    </a:lnTo>
                    <a:lnTo>
                      <a:pt x="1" y="12276"/>
                    </a:lnTo>
                    <a:lnTo>
                      <a:pt x="1" y="12373"/>
                    </a:lnTo>
                    <a:lnTo>
                      <a:pt x="25" y="12471"/>
                    </a:lnTo>
                    <a:lnTo>
                      <a:pt x="74" y="12544"/>
                    </a:lnTo>
                    <a:lnTo>
                      <a:pt x="123" y="12617"/>
                    </a:lnTo>
                    <a:lnTo>
                      <a:pt x="196" y="12690"/>
                    </a:lnTo>
                    <a:lnTo>
                      <a:pt x="293" y="12714"/>
                    </a:lnTo>
                    <a:lnTo>
                      <a:pt x="366" y="12763"/>
                    </a:lnTo>
                    <a:lnTo>
                      <a:pt x="488" y="12763"/>
                    </a:lnTo>
                    <a:lnTo>
                      <a:pt x="17585" y="12763"/>
                    </a:lnTo>
                  </a:path>
                </a:pathLst>
              </a:custGeom>
              <a:noFill/>
              <a:ln w="9525" cap="rnd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endParaRPr>
              </a:p>
            </p:txBody>
          </p:sp>
          <p:sp>
            <p:nvSpPr>
              <p:cNvPr id="25" name="Shape 299"/>
              <p:cNvSpPr/>
              <p:nvPr/>
            </p:nvSpPr>
            <p:spPr>
              <a:xfrm>
                <a:off x="3970100" y="3862750"/>
                <a:ext cx="77350" cy="132750"/>
              </a:xfrm>
              <a:custGeom>
                <a:avLst/>
                <a:gdLst/>
                <a:ahLst/>
                <a:cxnLst/>
                <a:rect l="0" t="0" r="0" b="0"/>
                <a:pathLst>
                  <a:path w="3094" h="5310" fill="none" extrusionOk="0">
                    <a:moveTo>
                      <a:pt x="3094" y="5309"/>
                    </a:moveTo>
                    <a:lnTo>
                      <a:pt x="3094" y="487"/>
                    </a:lnTo>
                    <a:lnTo>
                      <a:pt x="3094" y="487"/>
                    </a:lnTo>
                    <a:lnTo>
                      <a:pt x="3094" y="390"/>
                    </a:lnTo>
                    <a:lnTo>
                      <a:pt x="3070" y="292"/>
                    </a:lnTo>
                    <a:lnTo>
                      <a:pt x="3021" y="219"/>
                    </a:lnTo>
                    <a:lnTo>
                      <a:pt x="2948" y="146"/>
                    </a:lnTo>
                    <a:lnTo>
                      <a:pt x="2899" y="97"/>
                    </a:lnTo>
                    <a:lnTo>
                      <a:pt x="2802" y="49"/>
                    </a:lnTo>
                    <a:lnTo>
                      <a:pt x="2704" y="24"/>
                    </a:lnTo>
                    <a:lnTo>
                      <a:pt x="2607" y="0"/>
                    </a:lnTo>
                    <a:lnTo>
                      <a:pt x="488" y="0"/>
                    </a:lnTo>
                    <a:lnTo>
                      <a:pt x="488" y="0"/>
                    </a:lnTo>
                    <a:lnTo>
                      <a:pt x="391" y="24"/>
                    </a:lnTo>
                    <a:lnTo>
                      <a:pt x="293" y="49"/>
                    </a:lnTo>
                    <a:lnTo>
                      <a:pt x="220" y="97"/>
                    </a:lnTo>
                    <a:lnTo>
                      <a:pt x="147" y="146"/>
                    </a:lnTo>
                    <a:lnTo>
                      <a:pt x="74" y="219"/>
                    </a:lnTo>
                    <a:lnTo>
                      <a:pt x="50" y="292"/>
                    </a:lnTo>
                    <a:lnTo>
                      <a:pt x="1" y="390"/>
                    </a:lnTo>
                    <a:lnTo>
                      <a:pt x="1" y="487"/>
                    </a:lnTo>
                    <a:lnTo>
                      <a:pt x="1" y="5309"/>
                    </a:lnTo>
                    <a:lnTo>
                      <a:pt x="3094" y="5309"/>
                    </a:lnTo>
                    <a:close/>
                  </a:path>
                </a:pathLst>
              </a:custGeom>
              <a:noFill/>
              <a:ln w="9525" cap="rnd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endParaRPr>
              </a:p>
            </p:txBody>
          </p:sp>
          <p:sp>
            <p:nvSpPr>
              <p:cNvPr id="26" name="Shape 300"/>
              <p:cNvSpPr/>
              <p:nvPr/>
            </p:nvSpPr>
            <p:spPr>
              <a:xfrm>
                <a:off x="4278800" y="3862750"/>
                <a:ext cx="77350" cy="132750"/>
              </a:xfrm>
              <a:custGeom>
                <a:avLst/>
                <a:gdLst/>
                <a:ahLst/>
                <a:cxnLst/>
                <a:rect l="0" t="0" r="0" b="0"/>
                <a:pathLst>
                  <a:path w="3094" h="5310" fill="none" extrusionOk="0">
                    <a:moveTo>
                      <a:pt x="3094" y="5309"/>
                    </a:moveTo>
                    <a:lnTo>
                      <a:pt x="3094" y="487"/>
                    </a:lnTo>
                    <a:lnTo>
                      <a:pt x="3094" y="487"/>
                    </a:lnTo>
                    <a:lnTo>
                      <a:pt x="3094" y="390"/>
                    </a:lnTo>
                    <a:lnTo>
                      <a:pt x="3070" y="292"/>
                    </a:lnTo>
                    <a:lnTo>
                      <a:pt x="3021" y="219"/>
                    </a:lnTo>
                    <a:lnTo>
                      <a:pt x="2948" y="146"/>
                    </a:lnTo>
                    <a:lnTo>
                      <a:pt x="2899" y="97"/>
                    </a:lnTo>
                    <a:lnTo>
                      <a:pt x="2802" y="49"/>
                    </a:lnTo>
                    <a:lnTo>
                      <a:pt x="2704" y="24"/>
                    </a:lnTo>
                    <a:lnTo>
                      <a:pt x="2607" y="0"/>
                    </a:lnTo>
                    <a:lnTo>
                      <a:pt x="488" y="0"/>
                    </a:lnTo>
                    <a:lnTo>
                      <a:pt x="488" y="0"/>
                    </a:lnTo>
                    <a:lnTo>
                      <a:pt x="390" y="24"/>
                    </a:lnTo>
                    <a:lnTo>
                      <a:pt x="293" y="49"/>
                    </a:lnTo>
                    <a:lnTo>
                      <a:pt x="220" y="97"/>
                    </a:lnTo>
                    <a:lnTo>
                      <a:pt x="147" y="146"/>
                    </a:lnTo>
                    <a:lnTo>
                      <a:pt x="74" y="219"/>
                    </a:lnTo>
                    <a:lnTo>
                      <a:pt x="50" y="292"/>
                    </a:lnTo>
                    <a:lnTo>
                      <a:pt x="1" y="390"/>
                    </a:lnTo>
                    <a:lnTo>
                      <a:pt x="1" y="487"/>
                    </a:lnTo>
                    <a:lnTo>
                      <a:pt x="1" y="5309"/>
                    </a:lnTo>
                    <a:lnTo>
                      <a:pt x="3094" y="5309"/>
                    </a:lnTo>
                    <a:close/>
                  </a:path>
                </a:pathLst>
              </a:custGeom>
              <a:noFill/>
              <a:ln w="9525" cap="rnd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endParaRPr>
              </a:p>
            </p:txBody>
          </p:sp>
          <p:sp>
            <p:nvSpPr>
              <p:cNvPr id="27" name="Shape 301"/>
              <p:cNvSpPr/>
              <p:nvPr/>
            </p:nvSpPr>
            <p:spPr>
              <a:xfrm>
                <a:off x="4073000" y="3716600"/>
                <a:ext cx="77350" cy="278900"/>
              </a:xfrm>
              <a:custGeom>
                <a:avLst/>
                <a:gdLst/>
                <a:ahLst/>
                <a:cxnLst/>
                <a:rect l="0" t="0" r="0" b="0"/>
                <a:pathLst>
                  <a:path w="3094" h="11156" fill="none" extrusionOk="0">
                    <a:moveTo>
                      <a:pt x="3094" y="11155"/>
                    </a:moveTo>
                    <a:lnTo>
                      <a:pt x="3094" y="488"/>
                    </a:lnTo>
                    <a:lnTo>
                      <a:pt x="3094" y="488"/>
                    </a:lnTo>
                    <a:lnTo>
                      <a:pt x="3094" y="391"/>
                    </a:lnTo>
                    <a:lnTo>
                      <a:pt x="3070" y="293"/>
                    </a:lnTo>
                    <a:lnTo>
                      <a:pt x="3021" y="220"/>
                    </a:lnTo>
                    <a:lnTo>
                      <a:pt x="2948" y="147"/>
                    </a:lnTo>
                    <a:lnTo>
                      <a:pt x="2899" y="98"/>
                    </a:lnTo>
                    <a:lnTo>
                      <a:pt x="2802" y="50"/>
                    </a:lnTo>
                    <a:lnTo>
                      <a:pt x="2704" y="25"/>
                    </a:lnTo>
                    <a:lnTo>
                      <a:pt x="2607" y="1"/>
                    </a:lnTo>
                    <a:lnTo>
                      <a:pt x="488" y="1"/>
                    </a:lnTo>
                    <a:lnTo>
                      <a:pt x="488" y="1"/>
                    </a:lnTo>
                    <a:lnTo>
                      <a:pt x="391" y="25"/>
                    </a:lnTo>
                    <a:lnTo>
                      <a:pt x="293" y="50"/>
                    </a:lnTo>
                    <a:lnTo>
                      <a:pt x="220" y="98"/>
                    </a:lnTo>
                    <a:lnTo>
                      <a:pt x="147" y="147"/>
                    </a:lnTo>
                    <a:lnTo>
                      <a:pt x="74" y="220"/>
                    </a:lnTo>
                    <a:lnTo>
                      <a:pt x="50" y="293"/>
                    </a:lnTo>
                    <a:lnTo>
                      <a:pt x="1" y="391"/>
                    </a:lnTo>
                    <a:lnTo>
                      <a:pt x="1" y="488"/>
                    </a:lnTo>
                    <a:lnTo>
                      <a:pt x="1" y="11155"/>
                    </a:lnTo>
                    <a:lnTo>
                      <a:pt x="3094" y="11155"/>
                    </a:lnTo>
                    <a:close/>
                  </a:path>
                </a:pathLst>
              </a:custGeom>
              <a:noFill/>
              <a:ln w="9525" cap="rnd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endParaRPr>
              </a:p>
            </p:txBody>
          </p:sp>
          <p:sp>
            <p:nvSpPr>
              <p:cNvPr id="28" name="Shape 302"/>
              <p:cNvSpPr/>
              <p:nvPr/>
            </p:nvSpPr>
            <p:spPr>
              <a:xfrm>
                <a:off x="4175900" y="3787250"/>
                <a:ext cx="77350" cy="208250"/>
              </a:xfrm>
              <a:custGeom>
                <a:avLst/>
                <a:gdLst/>
                <a:ahLst/>
                <a:cxnLst/>
                <a:rect l="0" t="0" r="0" b="0"/>
                <a:pathLst>
                  <a:path w="3094" h="8330" fill="none" extrusionOk="0">
                    <a:moveTo>
                      <a:pt x="3094" y="8329"/>
                    </a:moveTo>
                    <a:lnTo>
                      <a:pt x="3094" y="487"/>
                    </a:lnTo>
                    <a:lnTo>
                      <a:pt x="3094" y="487"/>
                    </a:lnTo>
                    <a:lnTo>
                      <a:pt x="3094" y="390"/>
                    </a:lnTo>
                    <a:lnTo>
                      <a:pt x="3070" y="292"/>
                    </a:lnTo>
                    <a:lnTo>
                      <a:pt x="3021" y="219"/>
                    </a:lnTo>
                    <a:lnTo>
                      <a:pt x="2948" y="146"/>
                    </a:lnTo>
                    <a:lnTo>
                      <a:pt x="2899" y="97"/>
                    </a:lnTo>
                    <a:lnTo>
                      <a:pt x="2802" y="49"/>
                    </a:lnTo>
                    <a:lnTo>
                      <a:pt x="2704" y="24"/>
                    </a:lnTo>
                    <a:lnTo>
                      <a:pt x="2607" y="0"/>
                    </a:lnTo>
                    <a:lnTo>
                      <a:pt x="488" y="0"/>
                    </a:lnTo>
                    <a:lnTo>
                      <a:pt x="488" y="0"/>
                    </a:lnTo>
                    <a:lnTo>
                      <a:pt x="391" y="24"/>
                    </a:lnTo>
                    <a:lnTo>
                      <a:pt x="293" y="49"/>
                    </a:lnTo>
                    <a:lnTo>
                      <a:pt x="220" y="97"/>
                    </a:lnTo>
                    <a:lnTo>
                      <a:pt x="147" y="146"/>
                    </a:lnTo>
                    <a:lnTo>
                      <a:pt x="74" y="219"/>
                    </a:lnTo>
                    <a:lnTo>
                      <a:pt x="50" y="292"/>
                    </a:lnTo>
                    <a:lnTo>
                      <a:pt x="1" y="390"/>
                    </a:lnTo>
                    <a:lnTo>
                      <a:pt x="1" y="487"/>
                    </a:lnTo>
                    <a:lnTo>
                      <a:pt x="1" y="8329"/>
                    </a:lnTo>
                    <a:lnTo>
                      <a:pt x="3094" y="8329"/>
                    </a:lnTo>
                    <a:close/>
                  </a:path>
                </a:pathLst>
              </a:custGeom>
              <a:noFill/>
              <a:ln w="9525" cap="rnd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endParaRPr>
              </a:p>
            </p:txBody>
          </p:sp>
        </p:grpSp>
      </p:grpSp>
      <p:sp>
        <p:nvSpPr>
          <p:cNvPr id="40" name="Shape 134"/>
          <p:cNvSpPr txBox="1">
            <a:spLocks/>
          </p:cNvSpPr>
          <p:nvPr/>
        </p:nvSpPr>
        <p:spPr>
          <a:xfrm>
            <a:off x="1238579" y="-152400"/>
            <a:ext cx="7156450" cy="12128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4454"/>
              </a:buClr>
              <a:buSzPct val="100000"/>
              <a:buFont typeface="Roboto Slab"/>
              <a:buNone/>
              <a:defRPr sz="4800" b="1" i="0" u="none" strike="noStrike" cap="none">
                <a:solidFill>
                  <a:srgbClr val="114454"/>
                </a:solidFill>
                <a:latin typeface="Roboto Slab"/>
                <a:ea typeface="Roboto Slab"/>
                <a:cs typeface="Roboto Slab"/>
                <a:sym typeface="Roboto Slab"/>
                <a:rtl val="0"/>
              </a:defRPr>
            </a:lvl1pPr>
            <a:lvl2pPr lvl="1" rtl="0">
              <a:spcBef>
                <a:spcPts val="0"/>
              </a:spcBef>
              <a:buClr>
                <a:srgbClr val="114454"/>
              </a:buClr>
              <a:buSzPct val="100000"/>
              <a:buFont typeface="Roboto Slab"/>
              <a:buNone/>
              <a:defRPr sz="4800" b="1">
                <a:solidFill>
                  <a:srgbClr val="114454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 rtl="0">
              <a:spcBef>
                <a:spcPts val="0"/>
              </a:spcBef>
              <a:buClr>
                <a:srgbClr val="114454"/>
              </a:buClr>
              <a:buSzPct val="100000"/>
              <a:buFont typeface="Roboto Slab"/>
              <a:buNone/>
              <a:defRPr sz="4800" b="1">
                <a:solidFill>
                  <a:srgbClr val="114454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 rtl="0">
              <a:spcBef>
                <a:spcPts val="0"/>
              </a:spcBef>
              <a:buClr>
                <a:srgbClr val="114454"/>
              </a:buClr>
              <a:buSzPct val="100000"/>
              <a:buFont typeface="Roboto Slab"/>
              <a:buNone/>
              <a:defRPr sz="4800" b="1">
                <a:solidFill>
                  <a:srgbClr val="114454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 rtl="0">
              <a:spcBef>
                <a:spcPts val="0"/>
              </a:spcBef>
              <a:buClr>
                <a:srgbClr val="114454"/>
              </a:buClr>
              <a:buSzPct val="100000"/>
              <a:buFont typeface="Roboto Slab"/>
              <a:buNone/>
              <a:defRPr sz="4800" b="1">
                <a:solidFill>
                  <a:srgbClr val="114454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 rtl="0">
              <a:spcBef>
                <a:spcPts val="0"/>
              </a:spcBef>
              <a:buClr>
                <a:srgbClr val="114454"/>
              </a:buClr>
              <a:buSzPct val="100000"/>
              <a:buFont typeface="Roboto Slab"/>
              <a:buNone/>
              <a:defRPr sz="4800" b="1">
                <a:solidFill>
                  <a:srgbClr val="114454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 rtl="0">
              <a:spcBef>
                <a:spcPts val="0"/>
              </a:spcBef>
              <a:buClr>
                <a:srgbClr val="114454"/>
              </a:buClr>
              <a:buSzPct val="100000"/>
              <a:buFont typeface="Roboto Slab"/>
              <a:buNone/>
              <a:defRPr sz="4800" b="1">
                <a:solidFill>
                  <a:srgbClr val="114454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 rtl="0">
              <a:spcBef>
                <a:spcPts val="0"/>
              </a:spcBef>
              <a:buClr>
                <a:srgbClr val="114454"/>
              </a:buClr>
              <a:buSzPct val="100000"/>
              <a:buFont typeface="Roboto Slab"/>
              <a:buNone/>
              <a:defRPr sz="4800" b="1">
                <a:solidFill>
                  <a:srgbClr val="114454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 rtl="0">
              <a:spcBef>
                <a:spcPts val="0"/>
              </a:spcBef>
              <a:buClr>
                <a:srgbClr val="114454"/>
              </a:buClr>
              <a:buSzPct val="100000"/>
              <a:buFont typeface="Roboto Slab"/>
              <a:buNone/>
              <a:defRPr sz="4800" b="1">
                <a:solidFill>
                  <a:srgbClr val="114454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r>
              <a:rPr lang="en-US" sz="2800" kern="0" dirty="0" smtClean="0">
                <a:solidFill>
                  <a:schemeClr val="tx1"/>
                </a:solidFill>
                <a:latin typeface="+mj-lt"/>
                <a:cs typeface="Bookman Old Style"/>
              </a:rPr>
              <a:t>PEMBERITAHUAN PABEAN DI PLB</a:t>
            </a:r>
            <a:endParaRPr lang="en" sz="3600" b="0" i="1" kern="0" dirty="0">
              <a:solidFill>
                <a:schemeClr val="tx1"/>
              </a:solidFill>
              <a:latin typeface="+mj-lt"/>
              <a:cs typeface="Bookman Old Style"/>
            </a:endParaRPr>
          </a:p>
        </p:txBody>
      </p:sp>
      <p:sp>
        <p:nvSpPr>
          <p:cNvPr id="2" name="AutoShape 2" descr="Image result for fiscal icon"/>
          <p:cNvSpPr>
            <a:spLocks noChangeAspect="1" noChangeArrowheads="1"/>
          </p:cNvSpPr>
          <p:nvPr/>
        </p:nvSpPr>
        <p:spPr bwMode="auto">
          <a:xfrm>
            <a:off x="155575" y="-1790700"/>
            <a:ext cx="3743325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4" descr="Image result for fiscal icon"/>
          <p:cNvSpPr>
            <a:spLocks noChangeAspect="1" noChangeArrowheads="1"/>
          </p:cNvSpPr>
          <p:nvPr/>
        </p:nvSpPr>
        <p:spPr bwMode="auto">
          <a:xfrm>
            <a:off x="307975" y="-1638300"/>
            <a:ext cx="3743325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0" name="Rectangle 119"/>
          <p:cNvSpPr/>
          <p:nvPr/>
        </p:nvSpPr>
        <p:spPr>
          <a:xfrm>
            <a:off x="323850" y="1066800"/>
            <a:ext cx="8591550" cy="5264150"/>
          </a:xfrm>
          <a:prstGeom prst="rect">
            <a:avLst/>
          </a:prstGeom>
          <a:solidFill>
            <a:schemeClr val="bg1"/>
          </a:solidFill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/>
          </a:p>
        </p:txBody>
      </p:sp>
      <p:grpSp>
        <p:nvGrpSpPr>
          <p:cNvPr id="121" name="Group 18"/>
          <p:cNvGrpSpPr>
            <a:grpSpLocks/>
          </p:cNvGrpSpPr>
          <p:nvPr/>
        </p:nvGrpSpPr>
        <p:grpSpPr bwMode="auto">
          <a:xfrm>
            <a:off x="1219200" y="1955800"/>
            <a:ext cx="6602413" cy="3990975"/>
            <a:chOff x="115989" y="1397000"/>
            <a:chExt cx="8632726" cy="5056188"/>
          </a:xfrm>
        </p:grpSpPr>
        <p:grpSp>
          <p:nvGrpSpPr>
            <p:cNvPr id="122" name="Group 21"/>
            <p:cNvGrpSpPr>
              <a:grpSpLocks/>
            </p:cNvGrpSpPr>
            <p:nvPr/>
          </p:nvGrpSpPr>
          <p:grpSpPr bwMode="auto">
            <a:xfrm>
              <a:off x="3779838" y="1397000"/>
              <a:ext cx="1273175" cy="5056188"/>
              <a:chOff x="2472" y="338"/>
              <a:chExt cx="802" cy="3185"/>
            </a:xfrm>
          </p:grpSpPr>
          <p:sp>
            <p:nvSpPr>
              <p:cNvPr id="147" name="Text Box 7"/>
              <p:cNvSpPr txBox="1">
                <a:spLocks noChangeArrowheads="1"/>
              </p:cNvSpPr>
              <p:nvPr/>
            </p:nvSpPr>
            <p:spPr bwMode="auto">
              <a:xfrm>
                <a:off x="2776" y="1353"/>
                <a:ext cx="498" cy="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r>
                  <a:rPr lang="id-ID" sz="1100" b="1">
                    <a:latin typeface="Times New Roman" pitchFamily="18" charset="0"/>
                    <a:cs typeface="Times New Roman" pitchFamily="18" charset="0"/>
                  </a:rPr>
                  <a:t>BC 2.3</a:t>
                </a:r>
              </a:p>
            </p:txBody>
          </p:sp>
          <p:sp>
            <p:nvSpPr>
              <p:cNvPr id="148" name="Rectangle 8"/>
              <p:cNvSpPr>
                <a:spLocks noChangeArrowheads="1"/>
              </p:cNvSpPr>
              <p:nvPr/>
            </p:nvSpPr>
            <p:spPr bwMode="auto">
              <a:xfrm>
                <a:off x="2472" y="338"/>
                <a:ext cx="802" cy="3185"/>
              </a:xfrm>
              <a:prstGeom prst="rect">
                <a:avLst/>
              </a:prstGeom>
              <a:solidFill>
                <a:srgbClr val="00FFFF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id-ID" sz="1100" b="1">
                    <a:latin typeface="Times New Roman" pitchFamily="18" charset="0"/>
                    <a:cs typeface="Times New Roman" pitchFamily="18" charset="0"/>
                  </a:rPr>
                  <a:t> </a:t>
                </a:r>
              </a:p>
            </p:txBody>
          </p:sp>
          <p:sp>
            <p:nvSpPr>
              <p:cNvPr id="149" name="Text Box 20"/>
              <p:cNvSpPr txBox="1">
                <a:spLocks noChangeArrowheads="1"/>
              </p:cNvSpPr>
              <p:nvPr/>
            </p:nvSpPr>
            <p:spPr bwMode="auto">
              <a:xfrm>
                <a:off x="2649" y="1874"/>
                <a:ext cx="497" cy="3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algn="ctr" eaLnBrk="1" hangingPunct="1"/>
                <a:r>
                  <a:rPr lang="id-ID" sz="2100" b="1">
                    <a:cs typeface="Times New Roman" pitchFamily="18" charset="0"/>
                  </a:rPr>
                  <a:t>PLB</a:t>
                </a:r>
                <a:endParaRPr lang="en-US" sz="2100" b="1">
                  <a:cs typeface="Times New Roman" pitchFamily="18" charset="0"/>
                </a:endParaRPr>
              </a:p>
            </p:txBody>
          </p:sp>
        </p:grpSp>
        <p:sp>
          <p:nvSpPr>
            <p:cNvPr id="123" name="Rectangle 23"/>
            <p:cNvSpPr>
              <a:spLocks noChangeArrowheads="1"/>
            </p:cNvSpPr>
            <p:nvPr/>
          </p:nvSpPr>
          <p:spPr bwMode="auto">
            <a:xfrm>
              <a:off x="115990" y="1955800"/>
              <a:ext cx="2155722" cy="609600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id-ID" sz="1200" b="1">
                  <a:latin typeface="Times New Roman" pitchFamily="18" charset="0"/>
                  <a:cs typeface="Times New Roman" pitchFamily="18" charset="0"/>
                </a:rPr>
                <a:t>LUAR NEGERI</a:t>
              </a:r>
            </a:p>
          </p:txBody>
        </p:sp>
        <p:sp>
          <p:nvSpPr>
            <p:cNvPr id="124" name="Text Box 24"/>
            <p:cNvSpPr txBox="1">
              <a:spLocks noChangeArrowheads="1"/>
            </p:cNvSpPr>
            <p:nvPr/>
          </p:nvSpPr>
          <p:spPr bwMode="auto">
            <a:xfrm>
              <a:off x="2604529" y="4917019"/>
              <a:ext cx="8636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r>
                <a:rPr lang="id-ID" sz="1200" b="1">
                  <a:latin typeface="Times New Roman" pitchFamily="18" charset="0"/>
                  <a:cs typeface="Times New Roman" pitchFamily="18" charset="0"/>
                </a:rPr>
                <a:t>PPB</a:t>
              </a:r>
            </a:p>
          </p:txBody>
        </p:sp>
        <p:sp>
          <p:nvSpPr>
            <p:cNvPr id="125" name="Rectangle 25"/>
            <p:cNvSpPr>
              <a:spLocks noChangeArrowheads="1"/>
            </p:cNvSpPr>
            <p:nvPr/>
          </p:nvSpPr>
          <p:spPr bwMode="auto">
            <a:xfrm>
              <a:off x="115989" y="4751654"/>
              <a:ext cx="2155723" cy="933450"/>
            </a:xfrm>
            <a:prstGeom prst="rect">
              <a:avLst/>
            </a:prstGeom>
            <a:solidFill>
              <a:srgbClr val="66FF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id-ID" sz="1200" b="1">
                  <a:latin typeface="Times New Roman" pitchFamily="18" charset="0"/>
                  <a:cs typeface="Times New Roman" pitchFamily="18" charset="0"/>
                </a:rPr>
                <a:t>PLB</a:t>
              </a:r>
            </a:p>
            <a:p>
              <a:pPr algn="ctr"/>
              <a:r>
                <a:rPr lang="id-ID" sz="1200" b="1">
                  <a:latin typeface="Times New Roman" pitchFamily="18" charset="0"/>
                  <a:cs typeface="Times New Roman" pitchFamily="18" charset="0"/>
                </a:rPr>
                <a:t>satu badan hukum/</a:t>
              </a:r>
            </a:p>
            <a:p>
              <a:pPr algn="ctr"/>
              <a:r>
                <a:rPr lang="id-ID" sz="1200" b="1">
                  <a:latin typeface="Times New Roman" pitchFamily="18" charset="0"/>
                  <a:cs typeface="Times New Roman" pitchFamily="18" charset="0"/>
                </a:rPr>
                <a:t>penyelenggaraan </a:t>
              </a:r>
            </a:p>
          </p:txBody>
        </p:sp>
        <p:sp>
          <p:nvSpPr>
            <p:cNvPr id="126" name="Text Box 28"/>
            <p:cNvSpPr txBox="1">
              <a:spLocks noChangeArrowheads="1"/>
            </p:cNvSpPr>
            <p:nvPr/>
          </p:nvSpPr>
          <p:spPr bwMode="auto">
            <a:xfrm>
              <a:off x="2347915" y="5779056"/>
              <a:ext cx="128907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r>
                <a:rPr lang="id-ID" sz="1200" b="1">
                  <a:latin typeface="Times New Roman" pitchFamily="18" charset="0"/>
                  <a:cs typeface="Times New Roman" pitchFamily="18" charset="0"/>
                </a:rPr>
                <a:t>PP- FTZ 02</a:t>
              </a:r>
            </a:p>
          </p:txBody>
        </p:sp>
        <p:sp>
          <p:nvSpPr>
            <p:cNvPr id="127" name="Rectangle 29"/>
            <p:cNvSpPr>
              <a:spLocks noChangeArrowheads="1"/>
            </p:cNvSpPr>
            <p:nvPr/>
          </p:nvSpPr>
          <p:spPr bwMode="auto">
            <a:xfrm>
              <a:off x="115989" y="5872163"/>
              <a:ext cx="2141437" cy="581025"/>
            </a:xfrm>
            <a:prstGeom prst="rect">
              <a:avLst/>
            </a:prstGeom>
            <a:solidFill>
              <a:srgbClr val="FF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id-ID" sz="1200" b="1">
                  <a:latin typeface="Times New Roman" pitchFamily="18" charset="0"/>
                  <a:cs typeface="Times New Roman" pitchFamily="18" charset="0"/>
                </a:rPr>
                <a:t>FTZ </a:t>
              </a:r>
            </a:p>
          </p:txBody>
        </p:sp>
        <p:sp>
          <p:nvSpPr>
            <p:cNvPr id="128" name="Text Box 34"/>
            <p:cNvSpPr txBox="1">
              <a:spLocks noChangeArrowheads="1"/>
            </p:cNvSpPr>
            <p:nvPr/>
          </p:nvSpPr>
          <p:spPr bwMode="auto">
            <a:xfrm>
              <a:off x="2527299" y="3971624"/>
              <a:ext cx="11811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r>
                <a:rPr lang="id-ID" sz="1200" b="1">
                  <a:latin typeface="Times New Roman" pitchFamily="18" charset="0"/>
                  <a:cs typeface="Times New Roman" pitchFamily="18" charset="0"/>
                </a:rPr>
                <a:t>BC 2.7</a:t>
              </a:r>
            </a:p>
          </p:txBody>
        </p:sp>
        <p:sp>
          <p:nvSpPr>
            <p:cNvPr id="129" name="Rectangle 35"/>
            <p:cNvSpPr>
              <a:spLocks noChangeArrowheads="1"/>
            </p:cNvSpPr>
            <p:nvPr/>
          </p:nvSpPr>
          <p:spPr bwMode="auto">
            <a:xfrm>
              <a:off x="115990" y="4076968"/>
              <a:ext cx="2155723" cy="581025"/>
            </a:xfrm>
            <a:prstGeom prst="rect">
              <a:avLst/>
            </a:prstGeom>
            <a:solidFill>
              <a:srgbClr val="00FF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id-ID" sz="1200" b="1">
                  <a:latin typeface="Times New Roman" pitchFamily="18" charset="0"/>
                  <a:cs typeface="Times New Roman" pitchFamily="18" charset="0"/>
                </a:rPr>
                <a:t>TPB</a:t>
              </a:r>
              <a:r>
                <a:rPr lang="en-US" sz="1200" b="1">
                  <a:latin typeface="Times New Roman" pitchFamily="18" charset="0"/>
                  <a:cs typeface="Times New Roman" pitchFamily="18" charset="0"/>
                </a:rPr>
                <a:t> lain</a:t>
              </a:r>
              <a:endParaRPr lang="id-ID" sz="1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0" name="Text Box 37"/>
            <p:cNvSpPr txBox="1">
              <a:spLocks noChangeArrowheads="1"/>
            </p:cNvSpPr>
            <p:nvPr/>
          </p:nvSpPr>
          <p:spPr bwMode="auto">
            <a:xfrm>
              <a:off x="2508022" y="3192038"/>
              <a:ext cx="1066800" cy="369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r>
                <a:rPr lang="id-ID" sz="1200" b="1">
                  <a:latin typeface="Times New Roman" pitchFamily="18" charset="0"/>
                  <a:cs typeface="Times New Roman" pitchFamily="18" charset="0"/>
                </a:rPr>
                <a:t>BC 4.0</a:t>
              </a:r>
            </a:p>
          </p:txBody>
        </p:sp>
        <p:sp>
          <p:nvSpPr>
            <p:cNvPr id="131" name="Rectangle 38"/>
            <p:cNvSpPr>
              <a:spLocks noChangeArrowheads="1"/>
            </p:cNvSpPr>
            <p:nvPr/>
          </p:nvSpPr>
          <p:spPr bwMode="auto">
            <a:xfrm>
              <a:off x="115989" y="3188832"/>
              <a:ext cx="2155724" cy="593724"/>
            </a:xfrm>
            <a:prstGeom prst="rect">
              <a:avLst/>
            </a:prstGeom>
            <a:solidFill>
              <a:srgbClr val="99FFCC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68263" algn="ctr"/>
              <a:r>
                <a:rPr lang="id-ID" sz="1200" b="1">
                  <a:latin typeface="Times New Roman" pitchFamily="18" charset="0"/>
                  <a:cs typeface="Times New Roman" pitchFamily="18" charset="0"/>
                </a:rPr>
                <a:t>LOKAL</a:t>
              </a:r>
            </a:p>
          </p:txBody>
        </p:sp>
        <p:sp>
          <p:nvSpPr>
            <p:cNvPr id="132" name="Rectangle 40"/>
            <p:cNvSpPr>
              <a:spLocks noChangeArrowheads="1"/>
            </p:cNvSpPr>
            <p:nvPr/>
          </p:nvSpPr>
          <p:spPr bwMode="auto">
            <a:xfrm>
              <a:off x="6398805" y="2516755"/>
              <a:ext cx="2349910" cy="581025"/>
            </a:xfrm>
            <a:prstGeom prst="rect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id-ID" sz="12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r>
                <a:rPr lang="id-ID" sz="1200" b="1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LUAR NEGERI</a:t>
              </a:r>
            </a:p>
            <a:p>
              <a:pPr algn="ctr"/>
              <a:r>
                <a:rPr lang="id-ID" sz="1200" b="1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   </a:t>
              </a:r>
            </a:p>
          </p:txBody>
        </p:sp>
        <p:sp>
          <p:nvSpPr>
            <p:cNvPr id="133" name="Rectangle 41"/>
            <p:cNvSpPr>
              <a:spLocks noChangeArrowheads="1"/>
            </p:cNvSpPr>
            <p:nvPr/>
          </p:nvSpPr>
          <p:spPr bwMode="auto">
            <a:xfrm>
              <a:off x="6386513" y="4052926"/>
              <a:ext cx="2338386" cy="581024"/>
            </a:xfrm>
            <a:prstGeom prst="rect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200" b="1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TPB lain</a:t>
              </a:r>
              <a:r>
                <a:rPr lang="id-ID" sz="1200" b="1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</a:p>
          </p:txBody>
        </p:sp>
        <p:sp>
          <p:nvSpPr>
            <p:cNvPr id="134" name="Rectangle 42"/>
            <p:cNvSpPr>
              <a:spLocks noChangeArrowheads="1"/>
            </p:cNvSpPr>
            <p:nvPr/>
          </p:nvSpPr>
          <p:spPr bwMode="auto">
            <a:xfrm>
              <a:off x="6409431" y="3251338"/>
              <a:ext cx="2339284" cy="609398"/>
            </a:xfrm>
            <a:prstGeom prst="rect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marL="69054"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d-ID" sz="1200" b="1" dirty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LOKAL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d-ID" sz="1200" b="1" dirty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   </a:t>
              </a:r>
            </a:p>
          </p:txBody>
        </p:sp>
        <p:sp>
          <p:nvSpPr>
            <p:cNvPr id="135" name="Rectangle 43"/>
            <p:cNvSpPr>
              <a:spLocks noChangeArrowheads="1"/>
            </p:cNvSpPr>
            <p:nvPr/>
          </p:nvSpPr>
          <p:spPr bwMode="auto">
            <a:xfrm>
              <a:off x="6386514" y="5872163"/>
              <a:ext cx="2338386" cy="581025"/>
            </a:xfrm>
            <a:prstGeom prst="rect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id-ID" sz="1200" b="1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FTZ</a:t>
              </a:r>
            </a:p>
          </p:txBody>
        </p:sp>
        <p:sp>
          <p:nvSpPr>
            <p:cNvPr id="136" name="Rectangle 44"/>
            <p:cNvSpPr>
              <a:spLocks noChangeArrowheads="1"/>
            </p:cNvSpPr>
            <p:nvPr/>
          </p:nvSpPr>
          <p:spPr bwMode="auto">
            <a:xfrm>
              <a:off x="6386514" y="4892942"/>
              <a:ext cx="2362198" cy="792162"/>
            </a:xfrm>
            <a:prstGeom prst="rect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id-ID" sz="1200" b="1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PLB</a:t>
              </a:r>
            </a:p>
            <a:p>
              <a:pPr algn="ctr"/>
              <a:r>
                <a:rPr lang="id-ID" sz="1200" b="1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satu badan hukum/</a:t>
              </a:r>
            </a:p>
            <a:p>
              <a:pPr algn="ctr"/>
              <a:r>
                <a:rPr lang="id-ID" sz="1200" b="1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penyelenggaraan </a:t>
              </a:r>
            </a:p>
          </p:txBody>
        </p:sp>
        <p:sp>
          <p:nvSpPr>
            <p:cNvPr id="137" name="Line 45"/>
            <p:cNvSpPr>
              <a:spLocks noChangeShapeType="1"/>
            </p:cNvSpPr>
            <p:nvPr/>
          </p:nvSpPr>
          <p:spPr bwMode="auto">
            <a:xfrm>
              <a:off x="2271712" y="2201862"/>
              <a:ext cx="1436688" cy="31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8" name="Line 47"/>
            <p:cNvSpPr>
              <a:spLocks noChangeShapeType="1"/>
            </p:cNvSpPr>
            <p:nvPr/>
          </p:nvSpPr>
          <p:spPr bwMode="auto">
            <a:xfrm flipV="1">
              <a:off x="2271712" y="5291535"/>
              <a:ext cx="1447801" cy="952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9" name="Line 48"/>
            <p:cNvSpPr>
              <a:spLocks noChangeShapeType="1"/>
            </p:cNvSpPr>
            <p:nvPr/>
          </p:nvSpPr>
          <p:spPr bwMode="auto">
            <a:xfrm>
              <a:off x="2269256" y="3476863"/>
              <a:ext cx="13994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0" name="Line 50"/>
            <p:cNvSpPr>
              <a:spLocks noChangeShapeType="1"/>
            </p:cNvSpPr>
            <p:nvPr/>
          </p:nvSpPr>
          <p:spPr bwMode="auto">
            <a:xfrm>
              <a:off x="2257426" y="6148388"/>
              <a:ext cx="14509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1" name="Line 55"/>
            <p:cNvSpPr>
              <a:spLocks noChangeShapeType="1"/>
            </p:cNvSpPr>
            <p:nvPr/>
          </p:nvSpPr>
          <p:spPr bwMode="auto">
            <a:xfrm>
              <a:off x="5091115" y="6148388"/>
              <a:ext cx="1193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2" name="Text Box 56"/>
            <p:cNvSpPr txBox="1">
              <a:spLocks noChangeArrowheads="1"/>
            </p:cNvSpPr>
            <p:nvPr/>
          </p:nvSpPr>
          <p:spPr bwMode="auto">
            <a:xfrm>
              <a:off x="5100312" y="2242683"/>
              <a:ext cx="1344406" cy="5263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r>
                <a:rPr lang="id-ID" sz="1050" b="1" dirty="0">
                  <a:latin typeface="Times New Roman" pitchFamily="18" charset="0"/>
                  <a:cs typeface="Times New Roman" pitchFamily="18" charset="0"/>
                </a:rPr>
                <a:t>BC </a:t>
              </a:r>
              <a:r>
                <a:rPr lang="id-ID" sz="1050" b="1" dirty="0" smtClean="0">
                  <a:latin typeface="Times New Roman" pitchFamily="18" charset="0"/>
                  <a:cs typeface="Times New Roman" pitchFamily="18" charset="0"/>
                </a:rPr>
                <a:t>3.</a:t>
              </a:r>
              <a:r>
                <a:rPr lang="en-US" sz="1050" b="1" dirty="0" smtClean="0">
                  <a:latin typeface="Times New Roman" pitchFamily="18" charset="0"/>
                  <a:cs typeface="Times New Roman" pitchFamily="18" charset="0"/>
                </a:rPr>
                <a:t>3 </a:t>
              </a:r>
              <a:r>
                <a:rPr lang="en-US" sz="1050" b="1" dirty="0" err="1" smtClean="0">
                  <a:latin typeface="Times New Roman" pitchFamily="18" charset="0"/>
                  <a:cs typeface="Times New Roman" pitchFamily="18" charset="0"/>
                </a:rPr>
                <a:t>atau</a:t>
              </a:r>
              <a:r>
                <a:rPr lang="en-US" sz="1050" b="1" dirty="0" smtClean="0">
                  <a:latin typeface="Times New Roman" pitchFamily="18" charset="0"/>
                  <a:cs typeface="Times New Roman" pitchFamily="18" charset="0"/>
                </a:rPr>
                <a:t> P3BET</a:t>
              </a:r>
              <a:endParaRPr lang="id-ID" sz="105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3" name="Text Box 57"/>
            <p:cNvSpPr txBox="1">
              <a:spLocks noChangeArrowheads="1"/>
            </p:cNvSpPr>
            <p:nvPr/>
          </p:nvSpPr>
          <p:spPr bwMode="auto">
            <a:xfrm>
              <a:off x="5160914" y="3092821"/>
              <a:ext cx="838264" cy="369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/>
              <a:r>
                <a:rPr lang="id-ID" sz="1200" b="1">
                  <a:latin typeface="Times New Roman" pitchFamily="18" charset="0"/>
                  <a:cs typeface="Times New Roman" pitchFamily="18" charset="0"/>
                </a:rPr>
                <a:t>BC 4.1</a:t>
              </a:r>
              <a:endParaRPr lang="en-US" sz="1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4" name="Text Box 58"/>
            <p:cNvSpPr txBox="1">
              <a:spLocks noChangeArrowheads="1"/>
            </p:cNvSpPr>
            <p:nvPr/>
          </p:nvSpPr>
          <p:spPr bwMode="auto">
            <a:xfrm>
              <a:off x="5294315" y="4067634"/>
              <a:ext cx="905748" cy="369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r>
                <a:rPr lang="id-ID" sz="1200" b="1">
                  <a:latin typeface="Times New Roman" pitchFamily="18" charset="0"/>
                  <a:cs typeface="Times New Roman" pitchFamily="18" charset="0"/>
                </a:rPr>
                <a:t>BC 2.7</a:t>
              </a:r>
            </a:p>
          </p:txBody>
        </p:sp>
        <p:sp>
          <p:nvSpPr>
            <p:cNvPr id="145" name="Text Box 59"/>
            <p:cNvSpPr txBox="1">
              <a:spLocks noChangeArrowheads="1"/>
            </p:cNvSpPr>
            <p:nvPr/>
          </p:nvSpPr>
          <p:spPr bwMode="auto">
            <a:xfrm>
              <a:off x="5395915" y="4917019"/>
              <a:ext cx="82954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r>
                <a:rPr lang="id-ID" sz="1200" b="1">
                  <a:latin typeface="Times New Roman" pitchFamily="18" charset="0"/>
                  <a:cs typeface="Times New Roman" pitchFamily="18" charset="0"/>
                </a:rPr>
                <a:t>PPB</a:t>
              </a:r>
            </a:p>
          </p:txBody>
        </p:sp>
        <p:sp>
          <p:nvSpPr>
            <p:cNvPr id="146" name="Text Box 60"/>
            <p:cNvSpPr txBox="1">
              <a:spLocks noChangeArrowheads="1"/>
            </p:cNvSpPr>
            <p:nvPr/>
          </p:nvSpPr>
          <p:spPr bwMode="auto">
            <a:xfrm>
              <a:off x="5091115" y="5598916"/>
              <a:ext cx="1347189" cy="6155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r>
                <a:rPr lang="id-ID" sz="1200" b="1">
                  <a:latin typeface="Times New Roman" pitchFamily="18" charset="0"/>
                  <a:cs typeface="Times New Roman" pitchFamily="18" charset="0"/>
                </a:rPr>
                <a:t>PP- FTZ 02</a:t>
              </a:r>
              <a:endParaRPr lang="en-US" sz="1200" b="1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en-US" sz="1200" b="1">
                  <a:latin typeface="Times New Roman" pitchFamily="18" charset="0"/>
                  <a:cs typeface="Times New Roman" pitchFamily="18" charset="0"/>
                </a:rPr>
                <a:t>&amp; BC 2.8</a:t>
              </a:r>
              <a:endParaRPr lang="id-ID" sz="1200" b="1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50" name="Rectangle 42"/>
          <p:cNvSpPr>
            <a:spLocks noChangeArrowheads="1"/>
          </p:cNvSpPr>
          <p:nvPr/>
        </p:nvSpPr>
        <p:spPr bwMode="auto">
          <a:xfrm>
            <a:off x="6059488" y="2219325"/>
            <a:ext cx="1789112" cy="481013"/>
          </a:xfrm>
          <a:prstGeom prst="rect">
            <a:avLst/>
          </a:prstGeom>
          <a:solidFill>
            <a:schemeClr val="tx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2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69054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LOKAL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</a:p>
        </p:txBody>
      </p:sp>
      <p:sp>
        <p:nvSpPr>
          <p:cNvPr id="151" name="Text Box 57"/>
          <p:cNvSpPr txBox="1">
            <a:spLocks noChangeArrowheads="1"/>
          </p:cNvSpPr>
          <p:nvPr/>
        </p:nvSpPr>
        <p:spPr bwMode="auto">
          <a:xfrm>
            <a:off x="5003800" y="2230438"/>
            <a:ext cx="64135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id-ID" sz="1200" b="1">
                <a:latin typeface="Times New Roman" pitchFamily="18" charset="0"/>
                <a:cs typeface="Times New Roman" pitchFamily="18" charset="0"/>
              </a:rPr>
              <a:t>BC 2.</a:t>
            </a:r>
            <a:r>
              <a:rPr lang="en-US" sz="1200" b="1">
                <a:latin typeface="Times New Roman" pitchFamily="18" charset="0"/>
                <a:cs typeface="Times New Roman" pitchFamily="18" charset="0"/>
              </a:rPr>
              <a:t>8</a:t>
            </a:r>
          </a:p>
        </p:txBody>
      </p:sp>
      <p:sp>
        <p:nvSpPr>
          <p:cNvPr id="152" name="Shape 110"/>
          <p:cNvSpPr txBox="1">
            <a:spLocks/>
          </p:cNvSpPr>
          <p:nvPr/>
        </p:nvSpPr>
        <p:spPr>
          <a:xfrm>
            <a:off x="1081892" y="1279944"/>
            <a:ext cx="1723394" cy="4583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/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Lora"/>
              <a:buNone/>
              <a:defRPr sz="2000" b="1" i="0" u="none" strike="noStrike" cap="none" baseline="0">
                <a:solidFill>
                  <a:srgbClr val="000000"/>
                </a:solidFill>
                <a:latin typeface="Lora"/>
                <a:ea typeface="Lora"/>
                <a:cs typeface="Lora"/>
                <a:sym typeface="Lora"/>
              </a:defRPr>
            </a:lvl1pPr>
            <a:lvl2pPr rtl="0">
              <a:spcBef>
                <a:spcPts val="0"/>
              </a:spcBef>
              <a:buSzPct val="100000"/>
              <a:buFont typeface="Lora"/>
              <a:buNone/>
              <a:defRPr sz="2000" b="1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2pPr>
            <a:lvl3pPr rtl="0">
              <a:spcBef>
                <a:spcPts val="0"/>
              </a:spcBef>
              <a:buSzPct val="100000"/>
              <a:buFont typeface="Lora"/>
              <a:buNone/>
              <a:defRPr sz="2000" b="1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3pPr>
            <a:lvl4pPr rtl="0">
              <a:spcBef>
                <a:spcPts val="0"/>
              </a:spcBef>
              <a:buSzPct val="100000"/>
              <a:buFont typeface="Lora"/>
              <a:buNone/>
              <a:defRPr sz="2000" b="1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4pPr>
            <a:lvl5pPr rtl="0">
              <a:spcBef>
                <a:spcPts val="0"/>
              </a:spcBef>
              <a:buSzPct val="100000"/>
              <a:buFont typeface="Lora"/>
              <a:buNone/>
              <a:defRPr sz="2000" b="1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5pPr>
            <a:lvl6pPr rtl="0">
              <a:spcBef>
                <a:spcPts val="0"/>
              </a:spcBef>
              <a:buSzPct val="100000"/>
              <a:buFont typeface="Lora"/>
              <a:buNone/>
              <a:defRPr sz="2000" b="1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6pPr>
            <a:lvl7pPr rtl="0">
              <a:spcBef>
                <a:spcPts val="0"/>
              </a:spcBef>
              <a:buSzPct val="100000"/>
              <a:buFont typeface="Lora"/>
              <a:buNone/>
              <a:defRPr sz="2000" b="1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7pPr>
            <a:lvl8pPr rtl="0">
              <a:spcBef>
                <a:spcPts val="0"/>
              </a:spcBef>
              <a:buSzPct val="100000"/>
              <a:buFont typeface="Lora"/>
              <a:buNone/>
              <a:defRPr sz="2000" b="1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8pPr>
            <a:lvl9pPr rtl="0">
              <a:spcBef>
                <a:spcPts val="0"/>
              </a:spcBef>
              <a:buSzPct val="100000"/>
              <a:buFont typeface="Lora"/>
              <a:buNone/>
              <a:defRPr sz="2000" b="1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9pPr>
          </a:lstStyle>
          <a:p>
            <a:pPr algn="ctr" eaLnBrk="1" fontAlgn="auto" hangingPunct="1">
              <a:defRPr/>
            </a:pPr>
            <a:r>
              <a:rPr lang="id-ID" dirty="0">
                <a:highlight>
                  <a:srgbClr val="FFCD00"/>
                </a:highlight>
              </a:rPr>
              <a:t> Pemasukan</a:t>
            </a:r>
            <a:endParaRPr lang="en" dirty="0">
              <a:highlight>
                <a:srgbClr val="FFCD00"/>
              </a:highlight>
            </a:endParaRPr>
          </a:p>
        </p:txBody>
      </p:sp>
      <p:sp>
        <p:nvSpPr>
          <p:cNvPr id="153" name="Shape 110"/>
          <p:cNvSpPr txBox="1">
            <a:spLocks/>
          </p:cNvSpPr>
          <p:nvPr/>
        </p:nvSpPr>
        <p:spPr>
          <a:xfrm>
            <a:off x="5796136" y="1279944"/>
            <a:ext cx="1982740" cy="4583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/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Lora"/>
              <a:buNone/>
              <a:defRPr sz="2000" b="1" i="0" u="none" strike="noStrike" cap="none" baseline="0">
                <a:solidFill>
                  <a:srgbClr val="000000"/>
                </a:solidFill>
                <a:latin typeface="Lora"/>
                <a:ea typeface="Lora"/>
                <a:cs typeface="Lora"/>
                <a:sym typeface="Lora"/>
              </a:defRPr>
            </a:lvl1pPr>
            <a:lvl2pPr rtl="0">
              <a:spcBef>
                <a:spcPts val="0"/>
              </a:spcBef>
              <a:buSzPct val="100000"/>
              <a:buFont typeface="Lora"/>
              <a:buNone/>
              <a:defRPr sz="2000" b="1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2pPr>
            <a:lvl3pPr rtl="0">
              <a:spcBef>
                <a:spcPts val="0"/>
              </a:spcBef>
              <a:buSzPct val="100000"/>
              <a:buFont typeface="Lora"/>
              <a:buNone/>
              <a:defRPr sz="2000" b="1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3pPr>
            <a:lvl4pPr rtl="0">
              <a:spcBef>
                <a:spcPts val="0"/>
              </a:spcBef>
              <a:buSzPct val="100000"/>
              <a:buFont typeface="Lora"/>
              <a:buNone/>
              <a:defRPr sz="2000" b="1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4pPr>
            <a:lvl5pPr rtl="0">
              <a:spcBef>
                <a:spcPts val="0"/>
              </a:spcBef>
              <a:buSzPct val="100000"/>
              <a:buFont typeface="Lora"/>
              <a:buNone/>
              <a:defRPr sz="2000" b="1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5pPr>
            <a:lvl6pPr rtl="0">
              <a:spcBef>
                <a:spcPts val="0"/>
              </a:spcBef>
              <a:buSzPct val="100000"/>
              <a:buFont typeface="Lora"/>
              <a:buNone/>
              <a:defRPr sz="2000" b="1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6pPr>
            <a:lvl7pPr rtl="0">
              <a:spcBef>
                <a:spcPts val="0"/>
              </a:spcBef>
              <a:buSzPct val="100000"/>
              <a:buFont typeface="Lora"/>
              <a:buNone/>
              <a:defRPr sz="2000" b="1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7pPr>
            <a:lvl8pPr rtl="0">
              <a:spcBef>
                <a:spcPts val="0"/>
              </a:spcBef>
              <a:buSzPct val="100000"/>
              <a:buFont typeface="Lora"/>
              <a:buNone/>
              <a:defRPr sz="2000" b="1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8pPr>
            <a:lvl9pPr rtl="0">
              <a:spcBef>
                <a:spcPts val="0"/>
              </a:spcBef>
              <a:buSzPct val="100000"/>
              <a:buFont typeface="Lora"/>
              <a:buNone/>
              <a:defRPr sz="2000" b="1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9pPr>
          </a:lstStyle>
          <a:p>
            <a:pPr algn="ctr" eaLnBrk="1" fontAlgn="auto" hangingPunct="1">
              <a:defRPr/>
            </a:pPr>
            <a:r>
              <a:rPr lang="id-ID" dirty="0">
                <a:highlight>
                  <a:srgbClr val="FFCD00"/>
                </a:highlight>
              </a:rPr>
              <a:t> Pengeluaran</a:t>
            </a:r>
            <a:endParaRPr lang="en" dirty="0">
              <a:highlight>
                <a:srgbClr val="FFCD00"/>
              </a:highlight>
            </a:endParaRPr>
          </a:p>
        </p:txBody>
      </p:sp>
      <p:sp>
        <p:nvSpPr>
          <p:cNvPr id="154" name="Text Box 37"/>
          <p:cNvSpPr txBox="1">
            <a:spLocks noChangeArrowheads="1"/>
          </p:cNvSpPr>
          <p:nvPr/>
        </p:nvSpPr>
        <p:spPr bwMode="auto">
          <a:xfrm>
            <a:off x="2987675" y="3587750"/>
            <a:ext cx="9540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id-ID" sz="1200" b="1">
                <a:latin typeface="Times New Roman" pitchFamily="18" charset="0"/>
                <a:cs typeface="Times New Roman" pitchFamily="18" charset="0"/>
              </a:rPr>
              <a:t>PPK PLB</a:t>
            </a:r>
          </a:p>
        </p:txBody>
      </p:sp>
      <p:sp>
        <p:nvSpPr>
          <p:cNvPr id="155" name="Text Box 37"/>
          <p:cNvSpPr txBox="1">
            <a:spLocks noChangeArrowheads="1"/>
          </p:cNvSpPr>
          <p:nvPr/>
        </p:nvSpPr>
        <p:spPr bwMode="auto">
          <a:xfrm>
            <a:off x="3059113" y="2292350"/>
            <a:ext cx="9556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1200" b="1">
                <a:latin typeface="Times New Roman" pitchFamily="18" charset="0"/>
                <a:cs typeface="Times New Roman" pitchFamily="18" charset="0"/>
              </a:rPr>
              <a:t>BC 1.6</a:t>
            </a:r>
            <a:endParaRPr lang="id-ID" sz="12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6" name="Line 55"/>
          <p:cNvSpPr>
            <a:spLocks noChangeShapeType="1"/>
          </p:cNvSpPr>
          <p:nvPr/>
        </p:nvSpPr>
        <p:spPr bwMode="auto">
          <a:xfrm>
            <a:off x="5029200" y="5035550"/>
            <a:ext cx="9128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7" name="Line 55"/>
          <p:cNvSpPr>
            <a:spLocks noChangeShapeType="1"/>
          </p:cNvSpPr>
          <p:nvPr/>
        </p:nvSpPr>
        <p:spPr bwMode="auto">
          <a:xfrm>
            <a:off x="5029200" y="4349750"/>
            <a:ext cx="9128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8" name="Line 55"/>
          <p:cNvSpPr>
            <a:spLocks noChangeShapeType="1"/>
          </p:cNvSpPr>
          <p:nvPr/>
        </p:nvSpPr>
        <p:spPr bwMode="auto">
          <a:xfrm>
            <a:off x="5029200" y="3587750"/>
            <a:ext cx="9128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9" name="Line 55"/>
          <p:cNvSpPr>
            <a:spLocks noChangeShapeType="1"/>
          </p:cNvSpPr>
          <p:nvPr/>
        </p:nvSpPr>
        <p:spPr bwMode="auto">
          <a:xfrm>
            <a:off x="5029200" y="2978150"/>
            <a:ext cx="9128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0" name="Line 55"/>
          <p:cNvSpPr>
            <a:spLocks noChangeShapeType="1"/>
          </p:cNvSpPr>
          <p:nvPr/>
        </p:nvSpPr>
        <p:spPr bwMode="auto">
          <a:xfrm>
            <a:off x="5030788" y="2597150"/>
            <a:ext cx="9128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1" name="Line 47"/>
          <p:cNvSpPr>
            <a:spLocks noChangeShapeType="1"/>
          </p:cNvSpPr>
          <p:nvPr/>
        </p:nvSpPr>
        <p:spPr bwMode="auto">
          <a:xfrm flipV="1">
            <a:off x="2854325" y="4273550"/>
            <a:ext cx="1108075" cy="79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024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 smtClean="0"/>
              <a:t>Pemberitahuan</a:t>
            </a:r>
            <a:r>
              <a:rPr lang="en-US" dirty="0" smtClean="0"/>
              <a:t> </a:t>
            </a:r>
            <a:r>
              <a:rPr lang="en-US" dirty="0" err="1" smtClean="0"/>
              <a:t>Pabean</a:t>
            </a:r>
            <a:r>
              <a:rPr lang="en-US" dirty="0" smtClean="0"/>
              <a:t> </a:t>
            </a:r>
            <a:r>
              <a:rPr lang="en-US" sz="2400" i="1" dirty="0" smtClean="0"/>
              <a:t>(2)</a:t>
            </a:r>
            <a:endParaRPr lang="en-US" i="1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95400"/>
            <a:ext cx="8018463" cy="4724400"/>
          </a:xfrm>
        </p:spPr>
        <p:txBody>
          <a:bodyPr/>
          <a:lstStyle/>
          <a:p>
            <a:pPr marL="457200" indent="-457200" eaLnBrk="1" hangingPunct="1">
              <a:buFont typeface="Wingdings" panose="05000000000000000000" pitchFamily="2" charset="2"/>
              <a:buChar char="q"/>
              <a:defRPr/>
            </a:pPr>
            <a:r>
              <a:rPr lang="en-US" sz="2000" smtClean="0"/>
              <a:t>Diajukan dengan sistem PDE, kecuali </a:t>
            </a:r>
          </a:p>
          <a:p>
            <a:pPr lvl="1" eaLnBrk="1" hangingPunct="1">
              <a:spcBef>
                <a:spcPts val="0"/>
              </a:spcBef>
              <a:buFont typeface="Wingdings" panose="05000000000000000000" pitchFamily="2" charset="2"/>
              <a:buChar char="§"/>
              <a:defRPr/>
            </a:pPr>
            <a:r>
              <a:rPr lang="en-US" sz="2000" smtClean="0"/>
              <a:t>KPPBC belum menerapkan PDE</a:t>
            </a:r>
          </a:p>
          <a:p>
            <a:pPr lvl="1" eaLnBrk="1" hangingPunct="1">
              <a:spcBef>
                <a:spcPts val="0"/>
              </a:spcBef>
              <a:buFont typeface="Wingdings" panose="05000000000000000000" pitchFamily="2" charset="2"/>
              <a:buChar char="§"/>
              <a:defRPr/>
            </a:pPr>
            <a:r>
              <a:rPr lang="en-US" sz="2000" smtClean="0"/>
              <a:t>Penerapan PDE belum dapat dilakukan</a:t>
            </a:r>
          </a:p>
          <a:p>
            <a:pPr lvl="1" eaLnBrk="1" hangingPunct="1">
              <a:spcBef>
                <a:spcPts val="0"/>
              </a:spcBef>
              <a:buFont typeface="Wingdings" panose="05000000000000000000" pitchFamily="2" charset="2"/>
              <a:buChar char="§"/>
              <a:defRPr/>
            </a:pPr>
            <a:r>
              <a:rPr lang="en-US" sz="2000" smtClean="0"/>
              <a:t>Kondisi kahar</a:t>
            </a:r>
          </a:p>
          <a:p>
            <a:pPr marL="457200" indent="-457200" eaLnBrk="1" hangingPunct="1">
              <a:buFont typeface="Wingdings" panose="05000000000000000000" pitchFamily="2" charset="2"/>
              <a:buChar char="q"/>
              <a:defRPr/>
            </a:pPr>
            <a:r>
              <a:rPr lang="en-US" sz="2000" smtClean="0"/>
              <a:t>Penyampaian dapat secara berkala khusus untuk :</a:t>
            </a:r>
          </a:p>
          <a:p>
            <a:pPr lvl="1" indent="-342900" eaLnBrk="1" hangingPunct="1">
              <a:buFont typeface="Wingdings" panose="05000000000000000000" pitchFamily="2" charset="2"/>
              <a:buChar char="§"/>
              <a:defRPr/>
            </a:pPr>
            <a:r>
              <a:rPr lang="en-US" sz="2000" smtClean="0"/>
              <a:t>Barang melalui pipa, jaringan transmisi, dan sejenisnya</a:t>
            </a:r>
          </a:p>
          <a:p>
            <a:pPr lvl="1" indent="-342900" eaLnBrk="1" hangingPunct="1">
              <a:spcBef>
                <a:spcPts val="0"/>
              </a:spcBef>
              <a:buFont typeface="Wingdings" panose="05000000000000000000" pitchFamily="2" charset="2"/>
              <a:buChar char="§"/>
              <a:defRPr/>
            </a:pPr>
            <a:r>
              <a:rPr lang="en-US" sz="2000" smtClean="0"/>
              <a:t>Pemasukan/pengeluaran yg memerlukan kecepatan pelayanan</a:t>
            </a:r>
          </a:p>
          <a:p>
            <a:pPr marL="457200" indent="-457200" eaLnBrk="1" hangingPunct="1">
              <a:buFont typeface="Wingdings" panose="05000000000000000000" pitchFamily="2" charset="2"/>
              <a:buChar char="q"/>
              <a:defRPr/>
            </a:pPr>
            <a:r>
              <a:rPr lang="en-US" sz="2000" smtClean="0"/>
              <a:t>Terhadap barang </a:t>
            </a:r>
            <a:r>
              <a:rPr lang="en-US" sz="2000" i="1" smtClean="0"/>
              <a:t>rush handling</a:t>
            </a:r>
            <a:r>
              <a:rPr lang="en-US" sz="2000" smtClean="0"/>
              <a:t>, pemberitahuan pabean dapat disampaikan 3 hari setelah barang dikeluarkan </a:t>
            </a:r>
          </a:p>
          <a:p>
            <a:pPr marL="457200" indent="-457200" eaLnBrk="1" hangingPunct="1">
              <a:buFont typeface="Wingdings" panose="05000000000000000000" pitchFamily="2" charset="2"/>
              <a:buChar char="q"/>
              <a:defRPr/>
            </a:pPr>
            <a:r>
              <a:rPr lang="en-US" sz="2000" smtClean="0"/>
              <a:t>Untuk dapat menyampaikan berkala atau </a:t>
            </a:r>
            <a:r>
              <a:rPr lang="en-US" sz="2000" i="1" smtClean="0"/>
              <a:t>rush handling </a:t>
            </a:r>
            <a:r>
              <a:rPr lang="en-US" sz="2000" smtClean="0"/>
              <a:t>harus seizin Kepala KPPBC</a:t>
            </a:r>
          </a:p>
          <a:p>
            <a:pPr marL="457200" indent="-457200" eaLnBrk="1" hangingPunct="1">
              <a:buFont typeface="Wingdings" panose="05000000000000000000" pitchFamily="2" charset="2"/>
              <a:buChar char="q"/>
              <a:defRPr/>
            </a:pPr>
            <a:r>
              <a:rPr lang="en-US" sz="2000" smtClean="0"/>
              <a:t>Terhadap pengangkutan BKC berlaku aturan Cukai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ED7A0B3-6BA3-4B3C-BA8F-584BBF00FD78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5058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4"/>
          <p:cNvSpPr txBox="1">
            <a:spLocks noChangeArrowheads="1"/>
          </p:cNvSpPr>
          <p:nvPr/>
        </p:nvSpPr>
        <p:spPr bwMode="auto">
          <a:xfrm>
            <a:off x="2339975" y="6332538"/>
            <a:ext cx="4608513" cy="43180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altLang="en-US" sz="1100" b="1" dirty="0" smtClean="0">
                <a:latin typeface="Arial" charset="0"/>
                <a:cs typeface="+mn-cs"/>
              </a:rPr>
              <a:t>Direktorat </a:t>
            </a:r>
            <a:r>
              <a:rPr lang="id-ID" altLang="en-US" sz="1100" b="1" dirty="0">
                <a:latin typeface="Arial" charset="0"/>
                <a:cs typeface="+mn-cs"/>
              </a:rPr>
              <a:t>Jenderal Bea dan  Cukai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altLang="en-US" sz="1100" b="1" dirty="0">
                <a:latin typeface="Arial" charset="0"/>
                <a:cs typeface="+mn-cs"/>
              </a:rPr>
              <a:t>Kementerian Keuangan RI</a:t>
            </a:r>
            <a:endParaRPr lang="en-AU" altLang="en-US" sz="1100" b="1" dirty="0">
              <a:latin typeface="Arial" charset="0"/>
              <a:cs typeface="+mn-cs"/>
            </a:endParaRPr>
          </a:p>
        </p:txBody>
      </p:sp>
      <p:pic>
        <p:nvPicPr>
          <p:cNvPr id="5" name="Picture 4" descr="C:\Users\sahilmi\Pictures\line shadow.png"/>
          <p:cNvPicPr>
            <a:picLocks noChangeAspect="1" noChangeArrowheads="1"/>
          </p:cNvPicPr>
          <p:nvPr/>
        </p:nvPicPr>
        <p:blipFill>
          <a:blip r:embed="rId2" cstate="print"/>
          <a:srcRect l="74432" t="4286" r="23454" b="28152"/>
          <a:stretch>
            <a:fillRect/>
          </a:stretch>
        </p:blipFill>
        <p:spPr bwMode="auto">
          <a:xfrm>
            <a:off x="3132138" y="0"/>
            <a:ext cx="142875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1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8775" y="1588"/>
            <a:ext cx="271145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5113" y="0"/>
            <a:ext cx="2987675" cy="7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4"/>
          <p:cNvPicPr>
            <a:picLocks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143125"/>
            <a:ext cx="1641475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 rot="10800000">
            <a:off x="1731963" y="2155825"/>
            <a:ext cx="7500937" cy="1214438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</a:schemeClr>
              </a:gs>
              <a:gs pos="50000">
                <a:schemeClr val="accent1">
                  <a:lumMod val="20000"/>
                  <a:lumOff val="80000"/>
                </a:schemeClr>
              </a:gs>
              <a:gs pos="100000">
                <a:schemeClr val="bg1">
                  <a:alpha val="0"/>
                </a:schemeClr>
              </a:gs>
            </a:gsLst>
            <a:lin ang="1080000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1" name="Picture 2"/>
          <p:cNvPicPr>
            <a:picLocks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646238" y="2155825"/>
            <a:ext cx="73025" cy="121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Shape 134"/>
          <p:cNvSpPr txBox="1">
            <a:spLocks/>
          </p:cNvSpPr>
          <p:nvPr/>
        </p:nvSpPr>
        <p:spPr>
          <a:xfrm>
            <a:off x="1911350" y="2155825"/>
            <a:ext cx="7156450" cy="12128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4454"/>
              </a:buClr>
              <a:buSzPct val="100000"/>
              <a:buFont typeface="Roboto Slab"/>
              <a:buNone/>
              <a:defRPr sz="4800" b="1" i="0" u="none" strike="noStrike" cap="none">
                <a:solidFill>
                  <a:srgbClr val="114454"/>
                </a:solidFill>
                <a:latin typeface="Roboto Slab"/>
                <a:ea typeface="Roboto Slab"/>
                <a:cs typeface="Roboto Slab"/>
                <a:sym typeface="Roboto Slab"/>
                <a:rtl val="0"/>
              </a:defRPr>
            </a:lvl1pPr>
            <a:lvl2pPr lvl="1" rtl="0">
              <a:spcBef>
                <a:spcPts val="0"/>
              </a:spcBef>
              <a:buClr>
                <a:srgbClr val="114454"/>
              </a:buClr>
              <a:buSzPct val="100000"/>
              <a:buFont typeface="Roboto Slab"/>
              <a:buNone/>
              <a:defRPr sz="4800" b="1">
                <a:solidFill>
                  <a:srgbClr val="114454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 rtl="0">
              <a:spcBef>
                <a:spcPts val="0"/>
              </a:spcBef>
              <a:buClr>
                <a:srgbClr val="114454"/>
              </a:buClr>
              <a:buSzPct val="100000"/>
              <a:buFont typeface="Roboto Slab"/>
              <a:buNone/>
              <a:defRPr sz="4800" b="1">
                <a:solidFill>
                  <a:srgbClr val="114454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 rtl="0">
              <a:spcBef>
                <a:spcPts val="0"/>
              </a:spcBef>
              <a:buClr>
                <a:srgbClr val="114454"/>
              </a:buClr>
              <a:buSzPct val="100000"/>
              <a:buFont typeface="Roboto Slab"/>
              <a:buNone/>
              <a:defRPr sz="4800" b="1">
                <a:solidFill>
                  <a:srgbClr val="114454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 rtl="0">
              <a:spcBef>
                <a:spcPts val="0"/>
              </a:spcBef>
              <a:buClr>
                <a:srgbClr val="114454"/>
              </a:buClr>
              <a:buSzPct val="100000"/>
              <a:buFont typeface="Roboto Slab"/>
              <a:buNone/>
              <a:defRPr sz="4800" b="1">
                <a:solidFill>
                  <a:srgbClr val="114454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 rtl="0">
              <a:spcBef>
                <a:spcPts val="0"/>
              </a:spcBef>
              <a:buClr>
                <a:srgbClr val="114454"/>
              </a:buClr>
              <a:buSzPct val="100000"/>
              <a:buFont typeface="Roboto Slab"/>
              <a:buNone/>
              <a:defRPr sz="4800" b="1">
                <a:solidFill>
                  <a:srgbClr val="114454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 rtl="0">
              <a:spcBef>
                <a:spcPts val="0"/>
              </a:spcBef>
              <a:buClr>
                <a:srgbClr val="114454"/>
              </a:buClr>
              <a:buSzPct val="100000"/>
              <a:buFont typeface="Roboto Slab"/>
              <a:buNone/>
              <a:defRPr sz="4800" b="1">
                <a:solidFill>
                  <a:srgbClr val="114454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 rtl="0">
              <a:spcBef>
                <a:spcPts val="0"/>
              </a:spcBef>
              <a:buClr>
                <a:srgbClr val="114454"/>
              </a:buClr>
              <a:buSzPct val="100000"/>
              <a:buFont typeface="Roboto Slab"/>
              <a:buNone/>
              <a:defRPr sz="4800" b="1">
                <a:solidFill>
                  <a:srgbClr val="114454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 rtl="0">
              <a:spcBef>
                <a:spcPts val="0"/>
              </a:spcBef>
              <a:buClr>
                <a:srgbClr val="114454"/>
              </a:buClr>
              <a:buSzPct val="100000"/>
              <a:buFont typeface="Roboto Slab"/>
              <a:buNone/>
              <a:defRPr sz="4800" b="1">
                <a:solidFill>
                  <a:srgbClr val="114454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r>
              <a:rPr lang="id-ID" sz="2800" kern="0" dirty="0" smtClean="0">
                <a:latin typeface="Bookman Old Style"/>
                <a:cs typeface="Bookman Old Style"/>
              </a:rPr>
              <a:t>I. DOKUMEN PABEAN BC 1.6</a:t>
            </a:r>
            <a:endParaRPr lang="en" sz="2800" kern="0" dirty="0">
              <a:latin typeface="Bookman Old Style"/>
              <a:cs typeface="Bookman Old Style"/>
            </a:endParaRPr>
          </a:p>
        </p:txBody>
      </p:sp>
    </p:spTree>
    <p:extLst>
      <p:ext uri="{BB962C8B-B14F-4D97-AF65-F5344CB8AC3E}">
        <p14:creationId xmlns:p14="http://schemas.microsoft.com/office/powerpoint/2010/main" val="2401252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14400"/>
            <a:ext cx="7772400" cy="5257799"/>
          </a:xfrm>
        </p:spPr>
        <p:txBody>
          <a:bodyPr/>
          <a:lstStyle/>
          <a:p>
            <a:pPr lvl="0" algn="just"/>
            <a:r>
              <a:rPr lang="id-ID" sz="2800" dirty="0" smtClean="0"/>
              <a:t>Penyelenggara </a:t>
            </a:r>
            <a:r>
              <a:rPr lang="id-ID" sz="2800" dirty="0"/>
              <a:t>PLB, Pengusaha PLB, atau PDPLB bertindak sebagai </a:t>
            </a:r>
            <a:r>
              <a:rPr lang="id-ID" sz="2800" i="1" dirty="0" err="1"/>
              <a:t>consignee</a:t>
            </a:r>
            <a:r>
              <a:rPr lang="id-ID" sz="2800" dirty="0"/>
              <a:t> dalam dokumen pengangkutan barang (</a:t>
            </a:r>
            <a:r>
              <a:rPr lang="id-ID" sz="2800" i="1" dirty="0"/>
              <a:t>Bill of </a:t>
            </a:r>
            <a:r>
              <a:rPr lang="id-ID" sz="2800" i="1" dirty="0" err="1"/>
              <a:t>Lading</a:t>
            </a:r>
            <a:r>
              <a:rPr lang="id-ID" sz="2800" dirty="0"/>
              <a:t>, </a:t>
            </a:r>
            <a:r>
              <a:rPr lang="id-ID" sz="2800" i="1" dirty="0" err="1"/>
              <a:t>Airway</a:t>
            </a:r>
            <a:r>
              <a:rPr lang="id-ID" sz="2800" i="1" dirty="0"/>
              <a:t> Bill</a:t>
            </a:r>
            <a:r>
              <a:rPr lang="id-ID" sz="2800" dirty="0"/>
              <a:t>, Dokumen Pengangkutan lainnya); </a:t>
            </a:r>
            <a:r>
              <a:rPr lang="id-ID" sz="2800" dirty="0" smtClean="0"/>
              <a:t>atau</a:t>
            </a:r>
            <a:br>
              <a:rPr lang="id-ID" sz="2800" dirty="0" smtClean="0"/>
            </a:br>
            <a:r>
              <a:rPr lang="id-ID" sz="2800" dirty="0" smtClean="0"/>
              <a:t/>
            </a:r>
            <a:br>
              <a:rPr lang="id-ID" sz="2800" dirty="0" smtClean="0"/>
            </a:br>
            <a:r>
              <a:rPr lang="en-US" sz="2800" dirty="0" err="1" smtClean="0"/>
              <a:t>Pihak</a:t>
            </a:r>
            <a:r>
              <a:rPr lang="en-US" sz="2800" dirty="0" smtClean="0"/>
              <a:t> yang </a:t>
            </a:r>
            <a:r>
              <a:rPr lang="en-US" sz="2800" dirty="0" err="1" smtClean="0"/>
              <a:t>bertindak</a:t>
            </a:r>
            <a:r>
              <a:rPr lang="en-US" sz="2800" dirty="0" smtClean="0"/>
              <a:t> </a:t>
            </a:r>
            <a:r>
              <a:rPr lang="en-US" sz="2800" dirty="0" err="1" smtClean="0"/>
              <a:t>sebagai</a:t>
            </a:r>
            <a:r>
              <a:rPr lang="en-US" sz="2800" dirty="0" smtClean="0"/>
              <a:t> </a:t>
            </a:r>
            <a:r>
              <a:rPr lang="en-US" sz="2800" i="1" dirty="0" smtClean="0"/>
              <a:t>consignee</a:t>
            </a:r>
            <a:r>
              <a:rPr lang="en-US" sz="2800" dirty="0" smtClean="0"/>
              <a:t> </a:t>
            </a:r>
            <a:r>
              <a:rPr lang="en-US" sz="2800" dirty="0" err="1" smtClean="0"/>
              <a:t>dalam</a:t>
            </a:r>
            <a:r>
              <a:rPr lang="en-US" sz="2800" dirty="0" smtClean="0"/>
              <a:t> </a:t>
            </a:r>
            <a:r>
              <a:rPr lang="en-US" sz="2800" dirty="0" err="1" smtClean="0"/>
              <a:t>dokumen</a:t>
            </a:r>
            <a:r>
              <a:rPr lang="en-US" sz="2800" dirty="0" smtClean="0"/>
              <a:t> </a:t>
            </a:r>
            <a:r>
              <a:rPr lang="en-US" sz="2800" dirty="0" err="1" smtClean="0"/>
              <a:t>pengangkutan</a:t>
            </a:r>
            <a:r>
              <a:rPr lang="en-US" sz="2800" dirty="0" smtClean="0"/>
              <a:t> </a:t>
            </a:r>
            <a:r>
              <a:rPr lang="en-US" sz="2800" dirty="0" err="1" smtClean="0"/>
              <a:t>barang</a:t>
            </a:r>
            <a:r>
              <a:rPr lang="en-US" sz="2800" dirty="0" smtClean="0"/>
              <a:t> </a:t>
            </a:r>
            <a:r>
              <a:rPr lang="en-US" sz="2800" dirty="0" err="1" smtClean="0"/>
              <a:t>mempunyai</a:t>
            </a:r>
            <a:r>
              <a:rPr lang="en-US" sz="2800" dirty="0" smtClean="0"/>
              <a:t> </a:t>
            </a:r>
            <a:r>
              <a:rPr lang="en-US" sz="2800" dirty="0" err="1" smtClean="0"/>
              <a:t>kontrak</a:t>
            </a:r>
            <a:r>
              <a:rPr lang="en-US" sz="2800" dirty="0" smtClean="0"/>
              <a:t> </a:t>
            </a:r>
            <a:r>
              <a:rPr lang="en-US" sz="2800" dirty="0" err="1" smtClean="0"/>
              <a:t>penimbunan</a:t>
            </a:r>
            <a:r>
              <a:rPr lang="en-US" sz="2800" dirty="0" smtClean="0"/>
              <a:t> </a:t>
            </a:r>
            <a:r>
              <a:rPr lang="en-US" sz="2800" dirty="0" err="1" smtClean="0"/>
              <a:t>barang</a:t>
            </a:r>
            <a:r>
              <a:rPr lang="en-US" sz="2800" dirty="0" smtClean="0"/>
              <a:t> </a:t>
            </a:r>
            <a:r>
              <a:rPr lang="en-US" sz="2800" dirty="0" err="1" smtClean="0"/>
              <a:t>dengan</a:t>
            </a:r>
            <a:r>
              <a:rPr lang="en-US" sz="2800" dirty="0" smtClean="0"/>
              <a:t> </a:t>
            </a:r>
            <a:r>
              <a:rPr lang="en-US" sz="2800" dirty="0" err="1" smtClean="0"/>
              <a:t>Penyelenggara</a:t>
            </a:r>
            <a:r>
              <a:rPr lang="en-US" sz="2800" dirty="0" smtClean="0"/>
              <a:t> PLB, </a:t>
            </a:r>
            <a:r>
              <a:rPr lang="en-US" sz="2800" dirty="0" err="1" smtClean="0"/>
              <a:t>Pengusaha</a:t>
            </a:r>
            <a:r>
              <a:rPr lang="en-US" sz="2800" dirty="0" smtClean="0"/>
              <a:t> PLB, </a:t>
            </a:r>
            <a:r>
              <a:rPr lang="en-US" sz="2800" dirty="0" err="1" smtClean="0"/>
              <a:t>atau</a:t>
            </a:r>
            <a:r>
              <a:rPr lang="en-US" sz="2800" dirty="0" smtClean="0"/>
              <a:t> PDPLB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2E22B-5980-44C1-BBBD-A95F83A67CE6}" type="slidenum">
              <a:rPr lang="en-US" smtClean="0"/>
              <a:t>13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874295" y="76200"/>
            <a:ext cx="82296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/>
            <a:r>
              <a:rPr lang="id-ID" sz="3200" dirty="0" smtClean="0"/>
              <a:t>Barang Yang dapat Ditimbun di PLB</a:t>
            </a:r>
            <a:endParaRPr lang="en-US" sz="3200" i="1" dirty="0" smtClean="0"/>
          </a:p>
        </p:txBody>
      </p:sp>
      <p:pic>
        <p:nvPicPr>
          <p:cNvPr id="8" name="Picture 7" descr="C:\Users\sahilmi\Pictures\line shadow.png"/>
          <p:cNvPicPr>
            <a:picLocks noChangeAspect="1" noChangeArrowheads="1"/>
          </p:cNvPicPr>
          <p:nvPr/>
        </p:nvPicPr>
        <p:blipFill>
          <a:blip r:embed="rId2" cstate="print"/>
          <a:srcRect l="74432" t="4286" r="23454" b="28152"/>
          <a:stretch>
            <a:fillRect/>
          </a:stretch>
        </p:blipFill>
        <p:spPr bwMode="auto">
          <a:xfrm>
            <a:off x="3132138" y="0"/>
            <a:ext cx="142875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1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8775" y="1588"/>
            <a:ext cx="271145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5113" y="0"/>
            <a:ext cx="2987675" cy="7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66040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d-ID" dirty="0" smtClean="0"/>
              <a:t>Formulir PP PLB</a:t>
            </a:r>
            <a:r>
              <a:rPr lang="en-US" dirty="0" smtClean="0"/>
              <a:t> </a:t>
            </a:r>
            <a:r>
              <a:rPr lang="en-US" sz="2400" i="1" dirty="0" smtClean="0"/>
              <a:t>(</a:t>
            </a:r>
            <a:r>
              <a:rPr lang="id-ID" sz="2400" i="1" dirty="0" smtClean="0"/>
              <a:t>1</a:t>
            </a:r>
            <a:r>
              <a:rPr lang="en-US" sz="2400" i="1" dirty="0" smtClean="0"/>
              <a:t>)</a:t>
            </a:r>
            <a:endParaRPr lang="en-US" i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ED7A0B3-6BA3-4B3C-BA8F-584BBF00FD78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89660"/>
            <a:ext cx="9144000" cy="13006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4220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22222E-6 L 0 -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0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d-ID" dirty="0" smtClean="0"/>
              <a:t>PP PLB - Barang Milik PLB </a:t>
            </a:r>
            <a:r>
              <a:rPr lang="en-US" sz="2400" i="1" dirty="0" smtClean="0">
                <a:solidFill>
                  <a:prstClr val="black"/>
                </a:solidFill>
              </a:rPr>
              <a:t>(</a:t>
            </a:r>
            <a:r>
              <a:rPr lang="id-ID" sz="2400" i="1" dirty="0" smtClean="0">
                <a:solidFill>
                  <a:prstClr val="black"/>
                </a:solidFill>
              </a:rPr>
              <a:t>1</a:t>
            </a:r>
            <a:r>
              <a:rPr lang="en-US" sz="2400" i="1" dirty="0" smtClean="0">
                <a:solidFill>
                  <a:prstClr val="black"/>
                </a:solidFill>
              </a:rPr>
              <a:t>)</a:t>
            </a:r>
            <a:endParaRPr lang="en-US" i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ED7A0B3-6BA3-4B3C-BA8F-584BBF00FD78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pic>
        <p:nvPicPr>
          <p:cNvPr id="63" name="Picture 62"/>
          <p:cNvPicPr>
            <a:picLocks noChangeAspect="1"/>
          </p:cNvPicPr>
          <p:nvPr/>
        </p:nvPicPr>
        <p:blipFill rotWithShape="1">
          <a:blip r:embed="rId2"/>
          <a:srcRect b="9041"/>
          <a:stretch/>
        </p:blipFill>
        <p:spPr>
          <a:xfrm>
            <a:off x="49306" y="957946"/>
            <a:ext cx="4437530" cy="5366654"/>
          </a:xfrm>
          <a:prstGeom prst="rect">
            <a:avLst/>
          </a:prstGeom>
        </p:spPr>
      </p:pic>
      <p:sp>
        <p:nvSpPr>
          <p:cNvPr id="64" name="TextBox 63"/>
          <p:cNvSpPr txBox="1"/>
          <p:nvPr/>
        </p:nvSpPr>
        <p:spPr>
          <a:xfrm>
            <a:off x="694764" y="1102659"/>
            <a:ext cx="613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b="1" dirty="0" smtClean="0">
                <a:solidFill>
                  <a:srgbClr val="FF0000"/>
                </a:solidFill>
              </a:rPr>
              <a:t>PT X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66" name="Flowchart: Document 65"/>
          <p:cNvSpPr/>
          <p:nvPr/>
        </p:nvSpPr>
        <p:spPr>
          <a:xfrm>
            <a:off x="5670177" y="957946"/>
            <a:ext cx="2205317" cy="1314607"/>
          </a:xfrm>
          <a:prstGeom prst="flowChartDocumen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id-ID" dirty="0" smtClean="0">
                <a:solidFill>
                  <a:schemeClr val="tx1"/>
                </a:solidFill>
              </a:rPr>
              <a:t>B/L</a:t>
            </a:r>
          </a:p>
          <a:p>
            <a:r>
              <a:rPr lang="id-ID" b="1" dirty="0" err="1" smtClean="0">
                <a:solidFill>
                  <a:srgbClr val="00B0F0"/>
                </a:solidFill>
              </a:rPr>
              <a:t>Shipper</a:t>
            </a:r>
            <a:endParaRPr lang="id-ID" b="1" dirty="0" smtClean="0">
              <a:solidFill>
                <a:srgbClr val="00B0F0"/>
              </a:solidFill>
            </a:endParaRPr>
          </a:p>
          <a:p>
            <a:r>
              <a:rPr lang="id-ID" b="1" dirty="0" err="1" smtClean="0">
                <a:solidFill>
                  <a:srgbClr val="00B050"/>
                </a:solidFill>
              </a:rPr>
              <a:t>Consignee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67" name="Flowchart: Document 66"/>
          <p:cNvSpPr/>
          <p:nvPr/>
        </p:nvSpPr>
        <p:spPr>
          <a:xfrm>
            <a:off x="6024283" y="2521107"/>
            <a:ext cx="2205317" cy="1314607"/>
          </a:xfrm>
          <a:prstGeom prst="flowChartDocumen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id-ID" dirty="0" err="1" smtClean="0">
                <a:solidFill>
                  <a:schemeClr val="tx1"/>
                </a:solidFill>
              </a:rPr>
              <a:t>Invoice</a:t>
            </a:r>
            <a:endParaRPr lang="id-ID" dirty="0" smtClean="0">
              <a:solidFill>
                <a:schemeClr val="tx1"/>
              </a:solidFill>
            </a:endParaRPr>
          </a:p>
          <a:p>
            <a:r>
              <a:rPr lang="id-ID" b="1" dirty="0" err="1" smtClean="0">
                <a:solidFill>
                  <a:schemeClr val="accent2"/>
                </a:solidFill>
              </a:rPr>
              <a:t>Seller</a:t>
            </a:r>
            <a:endParaRPr lang="id-ID" b="1" dirty="0" smtClean="0">
              <a:solidFill>
                <a:schemeClr val="accent2"/>
              </a:solidFill>
            </a:endParaRPr>
          </a:p>
          <a:p>
            <a:r>
              <a:rPr lang="id-ID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Buyer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694764" y="2521107"/>
            <a:ext cx="613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b="1" dirty="0" smtClean="0">
                <a:solidFill>
                  <a:srgbClr val="FF0000"/>
                </a:solidFill>
              </a:rPr>
              <a:t>PT X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69" name="Elbow Connector 68"/>
          <p:cNvCxnSpPr/>
          <p:nvPr/>
        </p:nvCxnSpPr>
        <p:spPr>
          <a:xfrm rot="10800000">
            <a:off x="1308331" y="2705773"/>
            <a:ext cx="4715955" cy="279474"/>
          </a:xfrm>
          <a:prstGeom prst="bentConnector3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Elbow Connector 69"/>
          <p:cNvCxnSpPr/>
          <p:nvPr/>
        </p:nvCxnSpPr>
        <p:spPr>
          <a:xfrm rot="10800000">
            <a:off x="1308331" y="1287325"/>
            <a:ext cx="4361846" cy="181196"/>
          </a:xfrm>
          <a:prstGeom prst="bentConnector3">
            <a:avLst/>
          </a:prstGeom>
          <a:ln w="2857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Elbow Connector 70"/>
          <p:cNvCxnSpPr/>
          <p:nvPr/>
        </p:nvCxnSpPr>
        <p:spPr>
          <a:xfrm rot="10800000" flipV="1">
            <a:off x="1308331" y="1770863"/>
            <a:ext cx="4361847" cy="2590631"/>
          </a:xfrm>
          <a:prstGeom prst="bentConnector3">
            <a:avLst>
              <a:gd name="adj1" fmla="val 50000"/>
            </a:avLst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694764" y="4176829"/>
            <a:ext cx="613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b="1" dirty="0" smtClean="0">
                <a:solidFill>
                  <a:srgbClr val="FF0000"/>
                </a:solidFill>
              </a:rPr>
              <a:t>PT 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694764" y="5737742"/>
            <a:ext cx="613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b="1" dirty="0" smtClean="0">
                <a:solidFill>
                  <a:srgbClr val="FF0000"/>
                </a:solidFill>
              </a:rPr>
              <a:t>PT A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74" name="Elbow Connector 73"/>
          <p:cNvCxnSpPr/>
          <p:nvPr/>
        </p:nvCxnSpPr>
        <p:spPr>
          <a:xfrm rot="10800000" flipV="1">
            <a:off x="1308330" y="3334868"/>
            <a:ext cx="4715957" cy="2587540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0492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d-ID" dirty="0" smtClean="0"/>
              <a:t>PP PLB - Barang Milik PLB </a:t>
            </a:r>
            <a:r>
              <a:rPr lang="en-US" sz="2400" i="1" dirty="0">
                <a:solidFill>
                  <a:prstClr val="black"/>
                </a:solidFill>
              </a:rPr>
              <a:t>(</a:t>
            </a:r>
            <a:r>
              <a:rPr lang="id-ID" sz="2400" i="1" dirty="0">
                <a:solidFill>
                  <a:prstClr val="black"/>
                </a:solidFill>
              </a:rPr>
              <a:t>2</a:t>
            </a:r>
            <a:r>
              <a:rPr lang="en-US" sz="2400" i="1" dirty="0">
                <a:solidFill>
                  <a:prstClr val="black"/>
                </a:solidFill>
              </a:rPr>
              <a:t>)</a:t>
            </a:r>
            <a:endParaRPr lang="en-US" i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ED7A0B3-6BA3-4B3C-BA8F-584BBF00FD78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pic>
        <p:nvPicPr>
          <p:cNvPr id="63" name="Picture 62"/>
          <p:cNvPicPr>
            <a:picLocks noChangeAspect="1"/>
          </p:cNvPicPr>
          <p:nvPr/>
        </p:nvPicPr>
        <p:blipFill rotWithShape="1">
          <a:blip r:embed="rId2"/>
          <a:srcRect b="9041"/>
          <a:stretch/>
        </p:blipFill>
        <p:spPr>
          <a:xfrm>
            <a:off x="49306" y="957946"/>
            <a:ext cx="4437530" cy="5366654"/>
          </a:xfrm>
          <a:prstGeom prst="rect">
            <a:avLst/>
          </a:prstGeom>
        </p:spPr>
      </p:pic>
      <p:sp>
        <p:nvSpPr>
          <p:cNvPr id="64" name="TextBox 63"/>
          <p:cNvSpPr txBox="1"/>
          <p:nvPr/>
        </p:nvSpPr>
        <p:spPr>
          <a:xfrm>
            <a:off x="694764" y="1102659"/>
            <a:ext cx="613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b="1" dirty="0" smtClean="0">
                <a:solidFill>
                  <a:srgbClr val="FF0000"/>
                </a:solidFill>
              </a:rPr>
              <a:t>PT X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66" name="Flowchart: Document 65"/>
          <p:cNvSpPr/>
          <p:nvPr/>
        </p:nvSpPr>
        <p:spPr>
          <a:xfrm>
            <a:off x="5670177" y="957946"/>
            <a:ext cx="2205317" cy="1314607"/>
          </a:xfrm>
          <a:prstGeom prst="flowChartDocumen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id-ID" dirty="0" smtClean="0">
                <a:solidFill>
                  <a:schemeClr val="tx1"/>
                </a:solidFill>
              </a:rPr>
              <a:t>B/L</a:t>
            </a:r>
          </a:p>
          <a:p>
            <a:r>
              <a:rPr lang="id-ID" b="1" dirty="0" err="1" smtClean="0">
                <a:solidFill>
                  <a:srgbClr val="00B0F0"/>
                </a:solidFill>
              </a:rPr>
              <a:t>Shipper</a:t>
            </a:r>
            <a:endParaRPr lang="id-ID" b="1" dirty="0" smtClean="0">
              <a:solidFill>
                <a:srgbClr val="00B0F0"/>
              </a:solidFill>
            </a:endParaRPr>
          </a:p>
          <a:p>
            <a:r>
              <a:rPr lang="id-ID" b="1" dirty="0" err="1" smtClean="0">
                <a:solidFill>
                  <a:srgbClr val="00B050"/>
                </a:solidFill>
              </a:rPr>
              <a:t>Consignee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67" name="Flowchart: Document 66"/>
          <p:cNvSpPr/>
          <p:nvPr/>
        </p:nvSpPr>
        <p:spPr>
          <a:xfrm>
            <a:off x="6024283" y="2521107"/>
            <a:ext cx="2205317" cy="1314607"/>
          </a:xfrm>
          <a:prstGeom prst="flowChartDocumen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id-ID" dirty="0" err="1" smtClean="0">
                <a:solidFill>
                  <a:schemeClr val="tx1"/>
                </a:solidFill>
              </a:rPr>
              <a:t>Invoice</a:t>
            </a:r>
            <a:endParaRPr lang="id-ID" dirty="0" smtClean="0">
              <a:solidFill>
                <a:schemeClr val="tx1"/>
              </a:solidFill>
            </a:endParaRPr>
          </a:p>
          <a:p>
            <a:r>
              <a:rPr lang="id-ID" b="1" dirty="0" err="1" smtClean="0">
                <a:solidFill>
                  <a:schemeClr val="accent2"/>
                </a:solidFill>
              </a:rPr>
              <a:t>Seller</a:t>
            </a:r>
            <a:endParaRPr lang="id-ID" b="1" dirty="0" smtClean="0">
              <a:solidFill>
                <a:schemeClr val="accent2"/>
              </a:solidFill>
            </a:endParaRPr>
          </a:p>
          <a:p>
            <a:r>
              <a:rPr lang="id-ID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Buyer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694764" y="2521107"/>
            <a:ext cx="5943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b="1" dirty="0" smtClean="0">
                <a:solidFill>
                  <a:srgbClr val="FF0000"/>
                </a:solidFill>
              </a:rPr>
              <a:t>PT Y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69" name="Elbow Connector 68"/>
          <p:cNvCxnSpPr/>
          <p:nvPr/>
        </p:nvCxnSpPr>
        <p:spPr>
          <a:xfrm rot="10800000">
            <a:off x="1308331" y="2705773"/>
            <a:ext cx="4715955" cy="279474"/>
          </a:xfrm>
          <a:prstGeom prst="bentConnector3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Elbow Connector 69"/>
          <p:cNvCxnSpPr/>
          <p:nvPr/>
        </p:nvCxnSpPr>
        <p:spPr>
          <a:xfrm rot="10800000">
            <a:off x="1308331" y="1287325"/>
            <a:ext cx="4361846" cy="181196"/>
          </a:xfrm>
          <a:prstGeom prst="bentConnector3">
            <a:avLst/>
          </a:prstGeom>
          <a:ln w="2857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Elbow Connector 70"/>
          <p:cNvCxnSpPr/>
          <p:nvPr/>
        </p:nvCxnSpPr>
        <p:spPr>
          <a:xfrm rot="10800000" flipV="1">
            <a:off x="1308331" y="1770863"/>
            <a:ext cx="4361847" cy="2590631"/>
          </a:xfrm>
          <a:prstGeom prst="bentConnector3">
            <a:avLst>
              <a:gd name="adj1" fmla="val 50000"/>
            </a:avLst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694764" y="4176829"/>
            <a:ext cx="613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b="1" dirty="0" smtClean="0">
                <a:solidFill>
                  <a:srgbClr val="FF0000"/>
                </a:solidFill>
              </a:rPr>
              <a:t>PT 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694764" y="5737742"/>
            <a:ext cx="613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b="1" dirty="0" smtClean="0">
                <a:solidFill>
                  <a:srgbClr val="FF0000"/>
                </a:solidFill>
              </a:rPr>
              <a:t>PT A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74" name="Elbow Connector 73"/>
          <p:cNvCxnSpPr/>
          <p:nvPr/>
        </p:nvCxnSpPr>
        <p:spPr>
          <a:xfrm rot="10800000" flipV="1">
            <a:off x="1308330" y="3334868"/>
            <a:ext cx="4715957" cy="2587540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2103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d-ID" dirty="0" smtClean="0"/>
              <a:t>PP PLB - Barang Titipan</a:t>
            </a:r>
            <a:endParaRPr lang="en-US" i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ED7A0B3-6BA3-4B3C-BA8F-584BBF00FD78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2"/>
          <a:srcRect b="10009"/>
          <a:stretch/>
        </p:blipFill>
        <p:spPr>
          <a:xfrm>
            <a:off x="58270" y="957946"/>
            <a:ext cx="4437530" cy="5309504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645458" y="1102659"/>
            <a:ext cx="613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b="1" dirty="0" smtClean="0">
                <a:solidFill>
                  <a:srgbClr val="FF0000"/>
                </a:solidFill>
              </a:rPr>
              <a:t>PT X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7" name="Flowchart: Document 16"/>
          <p:cNvSpPr/>
          <p:nvPr/>
        </p:nvSpPr>
        <p:spPr>
          <a:xfrm>
            <a:off x="5620871" y="957946"/>
            <a:ext cx="2205317" cy="1314607"/>
          </a:xfrm>
          <a:prstGeom prst="flowChartDocumen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id-ID" dirty="0" smtClean="0">
                <a:solidFill>
                  <a:schemeClr val="tx1"/>
                </a:solidFill>
              </a:rPr>
              <a:t>B/L</a:t>
            </a:r>
          </a:p>
          <a:p>
            <a:r>
              <a:rPr lang="id-ID" b="1" dirty="0" err="1" smtClean="0">
                <a:solidFill>
                  <a:srgbClr val="00B0F0"/>
                </a:solidFill>
              </a:rPr>
              <a:t>Shipper</a:t>
            </a:r>
            <a:endParaRPr lang="id-ID" b="1" dirty="0" smtClean="0">
              <a:solidFill>
                <a:srgbClr val="00B0F0"/>
              </a:solidFill>
            </a:endParaRPr>
          </a:p>
          <a:p>
            <a:r>
              <a:rPr lang="id-ID" b="1" dirty="0" err="1" smtClean="0">
                <a:solidFill>
                  <a:srgbClr val="00B050"/>
                </a:solidFill>
              </a:rPr>
              <a:t>Consignee</a:t>
            </a:r>
            <a:endParaRPr lang="en-US" b="1" dirty="0">
              <a:solidFill>
                <a:srgbClr val="00B050"/>
              </a:solidFill>
            </a:endParaRPr>
          </a:p>
        </p:txBody>
      </p:sp>
      <p:cxnSp>
        <p:nvCxnSpPr>
          <p:cNvPr id="18" name="Elbow Connector 17"/>
          <p:cNvCxnSpPr/>
          <p:nvPr/>
        </p:nvCxnSpPr>
        <p:spPr>
          <a:xfrm rot="10800000">
            <a:off x="1259025" y="1287325"/>
            <a:ext cx="4361846" cy="181196"/>
          </a:xfrm>
          <a:prstGeom prst="bentConnector3">
            <a:avLst/>
          </a:prstGeom>
          <a:ln w="2857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Elbow Connector 18"/>
          <p:cNvCxnSpPr/>
          <p:nvPr/>
        </p:nvCxnSpPr>
        <p:spPr>
          <a:xfrm rot="10800000" flipV="1">
            <a:off x="1259023" y="1770863"/>
            <a:ext cx="4361851" cy="4151546"/>
          </a:xfrm>
          <a:prstGeom prst="bentConnector3">
            <a:avLst>
              <a:gd name="adj1" fmla="val 50000"/>
            </a:avLst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645458" y="4176829"/>
            <a:ext cx="613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b="1" dirty="0" smtClean="0">
                <a:solidFill>
                  <a:srgbClr val="FF0000"/>
                </a:solidFill>
              </a:rPr>
              <a:t>PT 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45458" y="5737742"/>
            <a:ext cx="613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b="1" dirty="0" smtClean="0">
                <a:solidFill>
                  <a:srgbClr val="FF0000"/>
                </a:solidFill>
              </a:rPr>
              <a:t>PT B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2" name="Flowchart: Document 21"/>
          <p:cNvSpPr/>
          <p:nvPr/>
        </p:nvSpPr>
        <p:spPr>
          <a:xfrm>
            <a:off x="5526740" y="4314091"/>
            <a:ext cx="2205317" cy="1314607"/>
          </a:xfrm>
          <a:prstGeom prst="flowChartDocumen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id-ID" dirty="0" smtClean="0">
                <a:solidFill>
                  <a:schemeClr val="tx1"/>
                </a:solidFill>
              </a:rPr>
              <a:t>Kontrak</a:t>
            </a:r>
          </a:p>
          <a:p>
            <a:pPr algn="ctr"/>
            <a:endParaRPr lang="id-ID" dirty="0" smtClean="0">
              <a:solidFill>
                <a:schemeClr val="tx1"/>
              </a:solidFill>
            </a:endParaRPr>
          </a:p>
          <a:p>
            <a:r>
              <a:rPr lang="id-ID" b="1" dirty="0" smtClean="0">
                <a:solidFill>
                  <a:srgbClr val="FF0000"/>
                </a:solidFill>
              </a:rPr>
              <a:t>PT A dengan PT B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23" name="Elbow Connector 22"/>
          <p:cNvCxnSpPr>
            <a:stCxn id="22" idx="1"/>
          </p:cNvCxnSpPr>
          <p:nvPr/>
        </p:nvCxnSpPr>
        <p:spPr>
          <a:xfrm rot="10800000">
            <a:off x="1259022" y="4314091"/>
            <a:ext cx="4267719" cy="657304"/>
          </a:xfrm>
          <a:prstGeom prst="bentConnector3">
            <a:avLst>
              <a:gd name="adj1" fmla="val 31410"/>
            </a:avLst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775188" y="3102680"/>
            <a:ext cx="14064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b="1" dirty="0" smtClean="0">
                <a:solidFill>
                  <a:srgbClr val="FF0000"/>
                </a:solidFill>
              </a:rPr>
              <a:t>Dikosongkan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585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d-ID" dirty="0" smtClean="0"/>
              <a:t>PP PLB - Barang Konsinyasi</a:t>
            </a:r>
            <a:endParaRPr lang="en-US" i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ED7A0B3-6BA3-4B3C-BA8F-584BBF00FD78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b="10009"/>
          <a:stretch/>
        </p:blipFill>
        <p:spPr>
          <a:xfrm>
            <a:off x="58270" y="957946"/>
            <a:ext cx="4437530" cy="530950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45458" y="1102659"/>
            <a:ext cx="613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b="1" dirty="0" smtClean="0">
                <a:solidFill>
                  <a:srgbClr val="FF0000"/>
                </a:solidFill>
              </a:rPr>
              <a:t>PT X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7" name="Flowchart: Document 6"/>
          <p:cNvSpPr/>
          <p:nvPr/>
        </p:nvSpPr>
        <p:spPr>
          <a:xfrm>
            <a:off x="5638800" y="957946"/>
            <a:ext cx="2205317" cy="1314607"/>
          </a:xfrm>
          <a:prstGeom prst="flowChartDocumen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id-ID" dirty="0" smtClean="0">
                <a:solidFill>
                  <a:schemeClr val="tx1"/>
                </a:solidFill>
              </a:rPr>
              <a:t>B/L</a:t>
            </a:r>
          </a:p>
          <a:p>
            <a:r>
              <a:rPr lang="id-ID" b="1" dirty="0" err="1" smtClean="0">
                <a:solidFill>
                  <a:srgbClr val="00B0F0"/>
                </a:solidFill>
              </a:rPr>
              <a:t>Shipper</a:t>
            </a:r>
            <a:endParaRPr lang="id-ID" b="1" dirty="0" smtClean="0">
              <a:solidFill>
                <a:srgbClr val="00B0F0"/>
              </a:solidFill>
            </a:endParaRPr>
          </a:p>
          <a:p>
            <a:r>
              <a:rPr lang="id-ID" b="1" dirty="0" err="1" smtClean="0">
                <a:solidFill>
                  <a:srgbClr val="00B050"/>
                </a:solidFill>
              </a:rPr>
              <a:t>Consignee</a:t>
            </a:r>
            <a:endParaRPr lang="en-US" b="1" dirty="0">
              <a:solidFill>
                <a:srgbClr val="00B050"/>
              </a:solidFill>
            </a:endParaRPr>
          </a:p>
        </p:txBody>
      </p:sp>
      <p:cxnSp>
        <p:nvCxnSpPr>
          <p:cNvPr id="8" name="Elbow Connector 7"/>
          <p:cNvCxnSpPr/>
          <p:nvPr/>
        </p:nvCxnSpPr>
        <p:spPr>
          <a:xfrm rot="10800000">
            <a:off x="1259025" y="1287325"/>
            <a:ext cx="4361846" cy="181196"/>
          </a:xfrm>
          <a:prstGeom prst="bentConnector3">
            <a:avLst>
              <a:gd name="adj1" fmla="val 46301"/>
            </a:avLst>
          </a:prstGeom>
          <a:ln w="2857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Elbow Connector 8"/>
          <p:cNvCxnSpPr/>
          <p:nvPr/>
        </p:nvCxnSpPr>
        <p:spPr>
          <a:xfrm rot="10800000" flipV="1">
            <a:off x="1259019" y="1788457"/>
            <a:ext cx="4361854" cy="2388371"/>
          </a:xfrm>
          <a:prstGeom prst="bentConnector3">
            <a:avLst>
              <a:gd name="adj1" fmla="val 50000"/>
            </a:avLst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45458" y="4176829"/>
            <a:ext cx="613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b="1" dirty="0" smtClean="0">
                <a:solidFill>
                  <a:srgbClr val="FF0000"/>
                </a:solidFill>
              </a:rPr>
              <a:t>PT 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45458" y="5737742"/>
            <a:ext cx="600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b="1" dirty="0" smtClean="0">
                <a:solidFill>
                  <a:srgbClr val="FF0000"/>
                </a:solidFill>
              </a:rPr>
              <a:t>PT X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2" name="Flowchart: Document 11"/>
          <p:cNvSpPr/>
          <p:nvPr/>
        </p:nvSpPr>
        <p:spPr>
          <a:xfrm>
            <a:off x="5526740" y="4314091"/>
            <a:ext cx="2205317" cy="1314607"/>
          </a:xfrm>
          <a:prstGeom prst="flowChartDocumen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id-ID" dirty="0" smtClean="0">
                <a:solidFill>
                  <a:schemeClr val="tx1"/>
                </a:solidFill>
              </a:rPr>
              <a:t>Kontrak</a:t>
            </a:r>
          </a:p>
          <a:p>
            <a:pPr algn="ctr"/>
            <a:endParaRPr lang="id-ID" dirty="0" smtClean="0">
              <a:solidFill>
                <a:schemeClr val="tx1"/>
              </a:solidFill>
            </a:endParaRPr>
          </a:p>
          <a:p>
            <a:r>
              <a:rPr lang="id-ID" b="1" dirty="0" smtClean="0">
                <a:solidFill>
                  <a:srgbClr val="FF0000"/>
                </a:solidFill>
              </a:rPr>
              <a:t>PT A dengan PT X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13" name="Elbow Connector 12"/>
          <p:cNvCxnSpPr>
            <a:stCxn id="12" idx="1"/>
          </p:cNvCxnSpPr>
          <p:nvPr/>
        </p:nvCxnSpPr>
        <p:spPr>
          <a:xfrm rot="10800000">
            <a:off x="1259018" y="4314091"/>
            <a:ext cx="4267722" cy="657304"/>
          </a:xfrm>
          <a:prstGeom prst="bentConnector3">
            <a:avLst>
              <a:gd name="adj1" fmla="val 49685"/>
            </a:avLst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75188" y="3102680"/>
            <a:ext cx="14064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b="1" dirty="0" smtClean="0">
                <a:solidFill>
                  <a:srgbClr val="FF0000"/>
                </a:solidFill>
              </a:rPr>
              <a:t>Dikosongkan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15" name="Elbow Connector 14"/>
          <p:cNvCxnSpPr/>
          <p:nvPr/>
        </p:nvCxnSpPr>
        <p:spPr>
          <a:xfrm rot="10800000" flipV="1">
            <a:off x="1239791" y="1457448"/>
            <a:ext cx="4735187" cy="4638551"/>
          </a:xfrm>
          <a:prstGeom prst="bentConnector3">
            <a:avLst/>
          </a:prstGeom>
          <a:ln w="2857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9589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d-ID" dirty="0" smtClean="0"/>
              <a:t>Flowchart PP-PLB</a:t>
            </a:r>
            <a:endParaRPr lang="en-US" i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ED7A0B3-6BA3-4B3C-BA8F-584BBF00FD78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-20573" y="914400"/>
            <a:ext cx="9144000" cy="2076657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5493999" y="3429001"/>
            <a:ext cx="844991" cy="966914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 smtClean="0">
                <a:solidFill>
                  <a:schemeClr val="bg1"/>
                </a:solidFill>
              </a:rPr>
              <a:t>BT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6" name="Flowchart: Document 35"/>
          <p:cNvSpPr/>
          <p:nvPr/>
        </p:nvSpPr>
        <p:spPr>
          <a:xfrm>
            <a:off x="140809" y="1981201"/>
            <a:ext cx="1032639" cy="855822"/>
          </a:xfrm>
          <a:prstGeom prst="flowChartDocumen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 err="1" smtClean="0">
                <a:solidFill>
                  <a:schemeClr val="bg1"/>
                </a:solidFill>
              </a:rPr>
              <a:t>PP-PLB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7" name="Diamond 36"/>
          <p:cNvSpPr/>
          <p:nvPr/>
        </p:nvSpPr>
        <p:spPr>
          <a:xfrm>
            <a:off x="140809" y="3753372"/>
            <a:ext cx="1032639" cy="830660"/>
          </a:xfrm>
          <a:prstGeom prst="diamond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 smtClean="0">
                <a:solidFill>
                  <a:schemeClr val="bg1"/>
                </a:solidFill>
              </a:rPr>
              <a:t>MR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8" name="Flowchart: Document 37"/>
          <p:cNvSpPr/>
          <p:nvPr/>
        </p:nvSpPr>
        <p:spPr>
          <a:xfrm>
            <a:off x="1488908" y="3785423"/>
            <a:ext cx="928895" cy="786577"/>
          </a:xfrm>
          <a:prstGeom prst="flowChartDocumen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 smtClean="0">
                <a:solidFill>
                  <a:schemeClr val="bg1"/>
                </a:solidFill>
              </a:rPr>
              <a:t>SPPB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39" name="Elbow Connector 38"/>
          <p:cNvCxnSpPr>
            <a:stCxn id="37" idx="2"/>
            <a:endCxn id="38" idx="2"/>
          </p:cNvCxnSpPr>
          <p:nvPr/>
        </p:nvCxnSpPr>
        <p:spPr>
          <a:xfrm rot="5400000" flipH="1" flipV="1">
            <a:off x="1273225" y="3903902"/>
            <a:ext cx="64033" cy="1296227"/>
          </a:xfrm>
          <a:prstGeom prst="bentConnector3">
            <a:avLst>
              <a:gd name="adj1" fmla="val -507321"/>
            </a:avLst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stCxn id="37" idx="3"/>
            <a:endCxn id="38" idx="1"/>
          </p:cNvCxnSpPr>
          <p:nvPr/>
        </p:nvCxnSpPr>
        <p:spPr>
          <a:xfrm>
            <a:off x="1173448" y="4168702"/>
            <a:ext cx="315460" cy="1001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Flowchart: Document 40"/>
          <p:cNvSpPr/>
          <p:nvPr/>
        </p:nvSpPr>
        <p:spPr>
          <a:xfrm>
            <a:off x="4166751" y="4419601"/>
            <a:ext cx="1015050" cy="786577"/>
          </a:xfrm>
          <a:prstGeom prst="flowChartDocumen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 smtClean="0"/>
              <a:t>SP4</a:t>
            </a:r>
            <a:endParaRPr lang="en-US" dirty="0"/>
          </a:p>
        </p:txBody>
      </p:sp>
      <p:sp>
        <p:nvSpPr>
          <p:cNvPr id="42" name="Flowchart: Document 41"/>
          <p:cNvSpPr/>
          <p:nvPr/>
        </p:nvSpPr>
        <p:spPr>
          <a:xfrm>
            <a:off x="6589228" y="4014023"/>
            <a:ext cx="856318" cy="786577"/>
          </a:xfrm>
          <a:prstGeom prst="flowChartDocumen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 smtClean="0">
                <a:solidFill>
                  <a:schemeClr val="bg1"/>
                </a:solidFill>
              </a:rPr>
              <a:t>SPPD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43" name="Elbow Connector 42"/>
          <p:cNvCxnSpPr>
            <a:stCxn id="37" idx="2"/>
          </p:cNvCxnSpPr>
          <p:nvPr/>
        </p:nvCxnSpPr>
        <p:spPr>
          <a:xfrm rot="16200000" flipH="1">
            <a:off x="1668997" y="3572163"/>
            <a:ext cx="321033" cy="2344769"/>
          </a:xfrm>
          <a:prstGeom prst="bentConnector2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Elbow Connector 43"/>
          <p:cNvCxnSpPr/>
          <p:nvPr/>
        </p:nvCxnSpPr>
        <p:spPr>
          <a:xfrm flipV="1">
            <a:off x="6338990" y="4773317"/>
            <a:ext cx="678397" cy="353691"/>
          </a:xfrm>
          <a:prstGeom prst="bentConnector2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angle 44"/>
          <p:cNvSpPr/>
          <p:nvPr/>
        </p:nvSpPr>
        <p:spPr>
          <a:xfrm>
            <a:off x="3001898" y="3481221"/>
            <a:ext cx="730380" cy="185278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 smtClean="0">
                <a:solidFill>
                  <a:schemeClr val="bg1"/>
                </a:solidFill>
              </a:rPr>
              <a:t>Gate In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7788512" y="3352801"/>
            <a:ext cx="1057037" cy="1933559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rtlCol="0" anchor="ctr">
            <a:normAutofit/>
          </a:bodyPr>
          <a:lstStyle/>
          <a:p>
            <a:pPr algn="ctr"/>
            <a:r>
              <a:rPr lang="id-ID" dirty="0" smtClean="0">
                <a:solidFill>
                  <a:schemeClr val="bg1"/>
                </a:solidFill>
              </a:rPr>
              <a:t>Timbun/</a:t>
            </a:r>
          </a:p>
          <a:p>
            <a:pPr algn="ctr"/>
            <a:r>
              <a:rPr lang="id-ID" dirty="0" err="1" smtClean="0">
                <a:solidFill>
                  <a:schemeClr val="bg1"/>
                </a:solidFill>
              </a:rPr>
              <a:t>Inventory</a:t>
            </a:r>
            <a:endParaRPr lang="id-ID" dirty="0" smtClean="0">
              <a:solidFill>
                <a:schemeClr val="bg1"/>
              </a:solidFill>
            </a:endParaRPr>
          </a:p>
        </p:txBody>
      </p:sp>
      <p:cxnSp>
        <p:nvCxnSpPr>
          <p:cNvPr id="47" name="Straight Arrow Connector 46"/>
          <p:cNvCxnSpPr>
            <a:endCxn id="42" idx="1"/>
          </p:cNvCxnSpPr>
          <p:nvPr/>
        </p:nvCxnSpPr>
        <p:spPr>
          <a:xfrm>
            <a:off x="6338990" y="4407312"/>
            <a:ext cx="250238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>
            <a:endCxn id="41" idx="1"/>
          </p:cNvCxnSpPr>
          <p:nvPr/>
        </p:nvCxnSpPr>
        <p:spPr>
          <a:xfrm>
            <a:off x="3732277" y="4804449"/>
            <a:ext cx="434474" cy="844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>
            <a:stCxn id="42" idx="3"/>
          </p:cNvCxnSpPr>
          <p:nvPr/>
        </p:nvCxnSpPr>
        <p:spPr>
          <a:xfrm>
            <a:off x="7445546" y="4407312"/>
            <a:ext cx="342967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>
            <a:stCxn id="38" idx="3"/>
          </p:cNvCxnSpPr>
          <p:nvPr/>
        </p:nvCxnSpPr>
        <p:spPr>
          <a:xfrm>
            <a:off x="2417803" y="4178712"/>
            <a:ext cx="600525" cy="1269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>
            <a:stCxn id="36" idx="2"/>
            <a:endCxn id="37" idx="0"/>
          </p:cNvCxnSpPr>
          <p:nvPr/>
        </p:nvCxnSpPr>
        <p:spPr>
          <a:xfrm>
            <a:off x="657129" y="2780444"/>
            <a:ext cx="0" cy="97292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>
            <a:stCxn id="55" idx="2"/>
            <a:endCxn id="45" idx="0"/>
          </p:cNvCxnSpPr>
          <p:nvPr/>
        </p:nvCxnSpPr>
        <p:spPr>
          <a:xfrm flipH="1">
            <a:off x="3367088" y="2819401"/>
            <a:ext cx="3842" cy="661820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>
            <a:stCxn id="56" idx="2"/>
          </p:cNvCxnSpPr>
          <p:nvPr/>
        </p:nvCxnSpPr>
        <p:spPr>
          <a:xfrm>
            <a:off x="5607528" y="2016456"/>
            <a:ext cx="31272" cy="140998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>
            <a:stCxn id="57" idx="2"/>
          </p:cNvCxnSpPr>
          <p:nvPr/>
        </p:nvCxnSpPr>
        <p:spPr>
          <a:xfrm>
            <a:off x="6245267" y="2873992"/>
            <a:ext cx="3133" cy="53340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Flowchart: Manual Input 54"/>
          <p:cNvSpPr/>
          <p:nvPr/>
        </p:nvSpPr>
        <p:spPr>
          <a:xfrm>
            <a:off x="2862810" y="1943387"/>
            <a:ext cx="1016240" cy="876014"/>
          </a:xfrm>
          <a:prstGeom prst="flowChartManualInpu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 smtClean="0">
                <a:solidFill>
                  <a:schemeClr val="bg1"/>
                </a:solidFill>
              </a:rPr>
              <a:t>Gate In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6" name="Flowchart: Manual Input 55"/>
          <p:cNvSpPr/>
          <p:nvPr/>
        </p:nvSpPr>
        <p:spPr>
          <a:xfrm>
            <a:off x="5099408" y="1140442"/>
            <a:ext cx="1016240" cy="876014"/>
          </a:xfrm>
          <a:prstGeom prst="flowChartManualInpu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 smtClean="0">
                <a:solidFill>
                  <a:schemeClr val="bg1"/>
                </a:solidFill>
              </a:rPr>
              <a:t>Segel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7" name="Flowchart: Manual Input 56"/>
          <p:cNvSpPr/>
          <p:nvPr/>
        </p:nvSpPr>
        <p:spPr>
          <a:xfrm>
            <a:off x="5754159" y="1997978"/>
            <a:ext cx="982216" cy="876014"/>
          </a:xfrm>
          <a:prstGeom prst="flowChartManualInpu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 err="1" smtClean="0">
                <a:solidFill>
                  <a:schemeClr val="bg1"/>
                </a:solidFill>
              </a:rPr>
              <a:t>BongkarTimbun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5493999" y="4419601"/>
            <a:ext cx="844991" cy="897253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 smtClean="0"/>
              <a:t>BT</a:t>
            </a:r>
            <a:endParaRPr lang="en-US" dirty="0"/>
          </a:p>
        </p:txBody>
      </p:sp>
      <p:cxnSp>
        <p:nvCxnSpPr>
          <p:cNvPr id="59" name="Straight Arrow Connector 58"/>
          <p:cNvCxnSpPr>
            <a:stCxn id="41" idx="3"/>
          </p:cNvCxnSpPr>
          <p:nvPr/>
        </p:nvCxnSpPr>
        <p:spPr>
          <a:xfrm>
            <a:off x="5181801" y="4812890"/>
            <a:ext cx="312198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>
            <a:endCxn id="35" idx="1"/>
          </p:cNvCxnSpPr>
          <p:nvPr/>
        </p:nvCxnSpPr>
        <p:spPr>
          <a:xfrm flipV="1">
            <a:off x="3732277" y="3912458"/>
            <a:ext cx="1761722" cy="94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1" y="5602069"/>
            <a:ext cx="50833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 smtClean="0"/>
              <a:t>MR	: Manajemen Risiko</a:t>
            </a:r>
          </a:p>
          <a:p>
            <a:r>
              <a:rPr lang="id-ID" sz="1200" dirty="0" smtClean="0"/>
              <a:t>SPPB	: Surat Persetujuan Pengeluaran Barang</a:t>
            </a:r>
          </a:p>
          <a:p>
            <a:r>
              <a:rPr lang="id-ID" sz="1200" dirty="0" smtClean="0"/>
              <a:t>SP4	: Surat Pemberitahuan Pengawasan Pembongkaran Penimbunan</a:t>
            </a:r>
            <a:endParaRPr lang="id-ID" sz="1200" dirty="0"/>
          </a:p>
        </p:txBody>
      </p:sp>
      <p:sp>
        <p:nvSpPr>
          <p:cNvPr id="62" name="TextBox 61"/>
          <p:cNvSpPr txBox="1"/>
          <p:nvPr/>
        </p:nvSpPr>
        <p:spPr>
          <a:xfrm>
            <a:off x="5203634" y="5638800"/>
            <a:ext cx="50833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 smtClean="0"/>
              <a:t>BT	: Bongkar Timbun</a:t>
            </a:r>
          </a:p>
          <a:p>
            <a:r>
              <a:rPr lang="id-ID" sz="1200" dirty="0" smtClean="0"/>
              <a:t>SPPD	: Surat Persetujuan Penyelesaian Dokumen</a:t>
            </a:r>
            <a:endParaRPr lang="id-ID" sz="1200" dirty="0"/>
          </a:p>
        </p:txBody>
      </p:sp>
      <p:sp>
        <p:nvSpPr>
          <p:cNvPr id="61" name="TextBox 60"/>
          <p:cNvSpPr txBox="1"/>
          <p:nvPr/>
        </p:nvSpPr>
        <p:spPr>
          <a:xfrm>
            <a:off x="140096" y="1055134"/>
            <a:ext cx="1688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b="1" dirty="0" smtClean="0"/>
              <a:t>Modul PLB</a:t>
            </a:r>
            <a:endParaRPr lang="id-ID" b="1" dirty="0"/>
          </a:p>
        </p:txBody>
      </p:sp>
      <p:cxnSp>
        <p:nvCxnSpPr>
          <p:cNvPr id="63" name="Straight Arrow Connector 62"/>
          <p:cNvCxnSpPr>
            <a:stCxn id="41" idx="0"/>
            <a:endCxn id="64" idx="2"/>
          </p:cNvCxnSpPr>
          <p:nvPr/>
        </p:nvCxnSpPr>
        <p:spPr>
          <a:xfrm flipV="1">
            <a:off x="4674276" y="2846481"/>
            <a:ext cx="14869" cy="157312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Flowchart: Document 63"/>
          <p:cNvSpPr/>
          <p:nvPr/>
        </p:nvSpPr>
        <p:spPr>
          <a:xfrm>
            <a:off x="4181620" y="2111905"/>
            <a:ext cx="1015050" cy="786577"/>
          </a:xfrm>
          <a:prstGeom prst="flowChartDocumen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 smtClean="0"/>
              <a:t>SP4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9626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"/>
                            </p:stCondLst>
                            <p:childTnLst>
                              <p:par>
                                <p:cTn id="8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00"/>
                            </p:stCondLst>
                            <p:childTnLst>
                              <p:par>
                                <p:cTn id="9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00"/>
                            </p:stCondLst>
                            <p:childTnLst>
                              <p:par>
                                <p:cTn id="9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500"/>
                            </p:stCondLst>
                            <p:childTnLst>
                              <p:par>
                                <p:cTn id="10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500"/>
                            </p:stCondLst>
                            <p:childTnLst>
                              <p:par>
                                <p:cTn id="1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37" grpId="0" animBg="1"/>
      <p:bldP spid="38" grpId="0" animBg="1"/>
      <p:bldP spid="41" grpId="0" animBg="1"/>
      <p:bldP spid="42" grpId="0" animBg="1"/>
      <p:bldP spid="45" grpId="0" animBg="1"/>
      <p:bldP spid="46" grpId="0" animBg="1"/>
      <p:bldP spid="55" grpId="0" animBg="1"/>
      <p:bldP spid="56" grpId="0" animBg="1"/>
      <p:bldP spid="57" grpId="0" animBg="1"/>
      <p:bldP spid="58" grpId="0" animBg="1"/>
      <p:bldP spid="6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L="395288" algn="l"/>
            <a:r>
              <a:rPr lang="en-US" sz="2800" smtClean="0"/>
              <a:t>KONDISI SEBELUM PLB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004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4"/>
          <p:cNvSpPr txBox="1">
            <a:spLocks noChangeArrowheads="1"/>
          </p:cNvSpPr>
          <p:nvPr/>
        </p:nvSpPr>
        <p:spPr bwMode="auto">
          <a:xfrm>
            <a:off x="2339975" y="6332538"/>
            <a:ext cx="4608513" cy="43180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altLang="en-US" sz="1100" b="1" dirty="0" smtClean="0">
                <a:latin typeface="Arial" charset="0"/>
                <a:cs typeface="+mn-cs"/>
              </a:rPr>
              <a:t>Direktorat </a:t>
            </a:r>
            <a:r>
              <a:rPr lang="id-ID" altLang="en-US" sz="1100" b="1" dirty="0">
                <a:latin typeface="Arial" charset="0"/>
                <a:cs typeface="+mn-cs"/>
              </a:rPr>
              <a:t>Jenderal Bea dan  Cukai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altLang="en-US" sz="1100" b="1" dirty="0">
                <a:latin typeface="Arial" charset="0"/>
                <a:cs typeface="+mn-cs"/>
              </a:rPr>
              <a:t>Kementerian Keuangan RI</a:t>
            </a:r>
            <a:endParaRPr lang="en-AU" altLang="en-US" sz="1100" b="1" dirty="0">
              <a:latin typeface="Arial" charset="0"/>
              <a:cs typeface="+mn-cs"/>
            </a:endParaRPr>
          </a:p>
        </p:txBody>
      </p:sp>
      <p:pic>
        <p:nvPicPr>
          <p:cNvPr id="5" name="Picture 4" descr="C:\Users\sahilmi\Pictures\line shadow.png"/>
          <p:cNvPicPr>
            <a:picLocks noChangeAspect="1" noChangeArrowheads="1"/>
          </p:cNvPicPr>
          <p:nvPr/>
        </p:nvPicPr>
        <p:blipFill>
          <a:blip r:embed="rId2" cstate="print"/>
          <a:srcRect l="74432" t="4286" r="23454" b="28152"/>
          <a:stretch>
            <a:fillRect/>
          </a:stretch>
        </p:blipFill>
        <p:spPr bwMode="auto">
          <a:xfrm>
            <a:off x="3132138" y="0"/>
            <a:ext cx="142875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1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8775" y="1588"/>
            <a:ext cx="271145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5113" y="0"/>
            <a:ext cx="2987675" cy="7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4"/>
          <p:cNvPicPr>
            <a:picLocks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143125"/>
            <a:ext cx="1641475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 rot="10800000">
            <a:off x="1731963" y="2155825"/>
            <a:ext cx="7500937" cy="1214438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</a:schemeClr>
              </a:gs>
              <a:gs pos="50000">
                <a:schemeClr val="accent1">
                  <a:lumMod val="20000"/>
                  <a:lumOff val="80000"/>
                </a:schemeClr>
              </a:gs>
              <a:gs pos="100000">
                <a:schemeClr val="bg1">
                  <a:alpha val="0"/>
                </a:schemeClr>
              </a:gs>
            </a:gsLst>
            <a:lin ang="1080000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1" name="Picture 2"/>
          <p:cNvPicPr>
            <a:picLocks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646238" y="2155825"/>
            <a:ext cx="73025" cy="121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Shape 134"/>
          <p:cNvSpPr txBox="1">
            <a:spLocks/>
          </p:cNvSpPr>
          <p:nvPr/>
        </p:nvSpPr>
        <p:spPr>
          <a:xfrm>
            <a:off x="1911350" y="2155825"/>
            <a:ext cx="7156450" cy="12128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4454"/>
              </a:buClr>
              <a:buSzPct val="100000"/>
              <a:buFont typeface="Roboto Slab"/>
              <a:buNone/>
              <a:defRPr sz="4800" b="1" i="0" u="none" strike="noStrike" cap="none">
                <a:solidFill>
                  <a:srgbClr val="114454"/>
                </a:solidFill>
                <a:latin typeface="Roboto Slab"/>
                <a:ea typeface="Roboto Slab"/>
                <a:cs typeface="Roboto Slab"/>
                <a:sym typeface="Roboto Slab"/>
                <a:rtl val="0"/>
              </a:defRPr>
            </a:lvl1pPr>
            <a:lvl2pPr lvl="1" rtl="0">
              <a:spcBef>
                <a:spcPts val="0"/>
              </a:spcBef>
              <a:buClr>
                <a:srgbClr val="114454"/>
              </a:buClr>
              <a:buSzPct val="100000"/>
              <a:buFont typeface="Roboto Slab"/>
              <a:buNone/>
              <a:defRPr sz="4800" b="1">
                <a:solidFill>
                  <a:srgbClr val="114454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 rtl="0">
              <a:spcBef>
                <a:spcPts val="0"/>
              </a:spcBef>
              <a:buClr>
                <a:srgbClr val="114454"/>
              </a:buClr>
              <a:buSzPct val="100000"/>
              <a:buFont typeface="Roboto Slab"/>
              <a:buNone/>
              <a:defRPr sz="4800" b="1">
                <a:solidFill>
                  <a:srgbClr val="114454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 rtl="0">
              <a:spcBef>
                <a:spcPts val="0"/>
              </a:spcBef>
              <a:buClr>
                <a:srgbClr val="114454"/>
              </a:buClr>
              <a:buSzPct val="100000"/>
              <a:buFont typeface="Roboto Slab"/>
              <a:buNone/>
              <a:defRPr sz="4800" b="1">
                <a:solidFill>
                  <a:srgbClr val="114454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 rtl="0">
              <a:spcBef>
                <a:spcPts val="0"/>
              </a:spcBef>
              <a:buClr>
                <a:srgbClr val="114454"/>
              </a:buClr>
              <a:buSzPct val="100000"/>
              <a:buFont typeface="Roboto Slab"/>
              <a:buNone/>
              <a:defRPr sz="4800" b="1">
                <a:solidFill>
                  <a:srgbClr val="114454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 rtl="0">
              <a:spcBef>
                <a:spcPts val="0"/>
              </a:spcBef>
              <a:buClr>
                <a:srgbClr val="114454"/>
              </a:buClr>
              <a:buSzPct val="100000"/>
              <a:buFont typeface="Roboto Slab"/>
              <a:buNone/>
              <a:defRPr sz="4800" b="1">
                <a:solidFill>
                  <a:srgbClr val="114454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 rtl="0">
              <a:spcBef>
                <a:spcPts val="0"/>
              </a:spcBef>
              <a:buClr>
                <a:srgbClr val="114454"/>
              </a:buClr>
              <a:buSzPct val="100000"/>
              <a:buFont typeface="Roboto Slab"/>
              <a:buNone/>
              <a:defRPr sz="4800" b="1">
                <a:solidFill>
                  <a:srgbClr val="114454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 rtl="0">
              <a:spcBef>
                <a:spcPts val="0"/>
              </a:spcBef>
              <a:buClr>
                <a:srgbClr val="114454"/>
              </a:buClr>
              <a:buSzPct val="100000"/>
              <a:buFont typeface="Roboto Slab"/>
              <a:buNone/>
              <a:defRPr sz="4800" b="1">
                <a:solidFill>
                  <a:srgbClr val="114454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 rtl="0">
              <a:spcBef>
                <a:spcPts val="0"/>
              </a:spcBef>
              <a:buClr>
                <a:srgbClr val="114454"/>
              </a:buClr>
              <a:buSzPct val="100000"/>
              <a:buFont typeface="Roboto Slab"/>
              <a:buNone/>
              <a:defRPr sz="4800" b="1">
                <a:solidFill>
                  <a:srgbClr val="114454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r>
              <a:rPr lang="id-ID" sz="2800" kern="0" dirty="0" smtClean="0">
                <a:latin typeface="Bookman Old Style"/>
                <a:cs typeface="Bookman Old Style"/>
              </a:rPr>
              <a:t>II. DOKUMEN PABEAN BC 2.8</a:t>
            </a:r>
            <a:endParaRPr lang="en" sz="2800" kern="0" dirty="0">
              <a:latin typeface="Bookman Old Style"/>
              <a:cs typeface="Bookman Old Style"/>
            </a:endParaRPr>
          </a:p>
        </p:txBody>
      </p:sp>
    </p:spTree>
    <p:extLst>
      <p:ext uri="{BB962C8B-B14F-4D97-AF65-F5344CB8AC3E}">
        <p14:creationId xmlns:p14="http://schemas.microsoft.com/office/powerpoint/2010/main" val="4028701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d-ID" dirty="0" smtClean="0"/>
              <a:t>Formulir BC 2.8</a:t>
            </a:r>
            <a:r>
              <a:rPr lang="en-US" dirty="0" smtClean="0"/>
              <a:t> </a:t>
            </a:r>
            <a:r>
              <a:rPr lang="en-US" sz="2400" i="1" dirty="0" smtClean="0"/>
              <a:t>(</a:t>
            </a:r>
            <a:r>
              <a:rPr lang="id-ID" sz="2400" i="1" dirty="0" smtClean="0"/>
              <a:t>1</a:t>
            </a:r>
            <a:r>
              <a:rPr lang="en-US" sz="2400" i="1" dirty="0" smtClean="0"/>
              <a:t>)</a:t>
            </a:r>
            <a:endParaRPr lang="en-US" i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ED7A0B3-6BA3-4B3C-BA8F-584BBF00FD78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914400"/>
            <a:ext cx="9144000" cy="13159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5007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07407E-6 L 0 -1.0483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24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d-ID" dirty="0" smtClean="0"/>
              <a:t>BC 2.8 - Barang Milik PLB, Diimpor PLB</a:t>
            </a:r>
            <a:endParaRPr lang="en-US" i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ED7A0B3-6BA3-4B3C-BA8F-584BBF00FD78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b="9460"/>
          <a:stretch/>
        </p:blipFill>
        <p:spPr>
          <a:xfrm>
            <a:off x="107104" y="1018424"/>
            <a:ext cx="4773706" cy="528712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21503" y="1470798"/>
            <a:ext cx="613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b="1" dirty="0" smtClean="0">
                <a:solidFill>
                  <a:srgbClr val="FF0000"/>
                </a:solidFill>
              </a:rPr>
              <a:t>PT 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21503" y="2748569"/>
            <a:ext cx="613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b="1" dirty="0" smtClean="0">
                <a:solidFill>
                  <a:srgbClr val="FF0000"/>
                </a:solidFill>
              </a:rPr>
              <a:t>PT X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21503" y="4202651"/>
            <a:ext cx="613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b="1" dirty="0" smtClean="0">
                <a:solidFill>
                  <a:srgbClr val="FF0000"/>
                </a:solidFill>
              </a:rPr>
              <a:t>PT 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21503" y="5726067"/>
            <a:ext cx="613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b="1" dirty="0" smtClean="0">
                <a:solidFill>
                  <a:srgbClr val="FF0000"/>
                </a:solidFill>
              </a:rPr>
              <a:t>PT 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0" name="Flowchart: Document 9"/>
          <p:cNvSpPr/>
          <p:nvPr/>
        </p:nvSpPr>
        <p:spPr>
          <a:xfrm>
            <a:off x="6082081" y="2521107"/>
            <a:ext cx="2205317" cy="1314607"/>
          </a:xfrm>
          <a:prstGeom prst="flowChartDocumen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id-ID" dirty="0" err="1" smtClean="0">
                <a:solidFill>
                  <a:schemeClr val="tx1"/>
                </a:solidFill>
              </a:rPr>
              <a:t>Invoice</a:t>
            </a:r>
            <a:r>
              <a:rPr lang="id-ID" dirty="0" smtClean="0">
                <a:solidFill>
                  <a:schemeClr val="tx1"/>
                </a:solidFill>
              </a:rPr>
              <a:t> Asal</a:t>
            </a:r>
          </a:p>
          <a:p>
            <a:r>
              <a:rPr lang="id-ID" b="1" dirty="0" err="1" smtClean="0">
                <a:solidFill>
                  <a:schemeClr val="accent2"/>
                </a:solidFill>
              </a:rPr>
              <a:t>Seller</a:t>
            </a:r>
            <a:endParaRPr lang="id-ID" b="1" dirty="0" smtClean="0">
              <a:solidFill>
                <a:schemeClr val="accent2"/>
              </a:solidFill>
            </a:endParaRPr>
          </a:p>
          <a:p>
            <a:r>
              <a:rPr lang="id-ID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Buyer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11" name="Elbow Connector 10"/>
          <p:cNvCxnSpPr/>
          <p:nvPr/>
        </p:nvCxnSpPr>
        <p:spPr>
          <a:xfrm rot="10800000">
            <a:off x="1635069" y="2944907"/>
            <a:ext cx="4447016" cy="40341"/>
          </a:xfrm>
          <a:prstGeom prst="bentConnector3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Elbow Connector 11"/>
          <p:cNvCxnSpPr/>
          <p:nvPr/>
        </p:nvCxnSpPr>
        <p:spPr>
          <a:xfrm rot="10800000" flipV="1">
            <a:off x="1635070" y="3334867"/>
            <a:ext cx="4447019" cy="1075767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Elbow Connector 12"/>
          <p:cNvCxnSpPr>
            <a:endCxn id="9" idx="3"/>
          </p:cNvCxnSpPr>
          <p:nvPr/>
        </p:nvCxnSpPr>
        <p:spPr>
          <a:xfrm rot="10800000" flipV="1">
            <a:off x="1635069" y="3334867"/>
            <a:ext cx="4447012" cy="2575866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795209" y="4344406"/>
            <a:ext cx="29677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000" b="1" dirty="0" smtClean="0"/>
              <a:t>Pengusaha PLB/PDPLB </a:t>
            </a:r>
          </a:p>
          <a:p>
            <a:pPr algn="ctr"/>
            <a:r>
              <a:rPr lang="id-ID" sz="2000" b="1" dirty="0" smtClean="0"/>
              <a:t>Industri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007774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1066800" y="76200"/>
            <a:ext cx="8229600" cy="838200"/>
          </a:xfrm>
        </p:spPr>
        <p:txBody>
          <a:bodyPr>
            <a:noAutofit/>
          </a:bodyPr>
          <a:lstStyle/>
          <a:p>
            <a:pPr eaLnBrk="1" hangingPunct="1"/>
            <a:r>
              <a:rPr lang="id-ID" sz="2800" dirty="0" smtClean="0"/>
              <a:t>BC 2.8 - Barang Milik PLB, Diimpor Pihak Lain</a:t>
            </a:r>
            <a:endParaRPr lang="en-US" sz="2800" i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ED7A0B3-6BA3-4B3C-BA8F-584BBF00FD78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b="8808"/>
          <a:stretch/>
        </p:blipFill>
        <p:spPr>
          <a:xfrm>
            <a:off x="103094" y="1048278"/>
            <a:ext cx="4773706" cy="532522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63469" y="1470798"/>
            <a:ext cx="613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b="1" dirty="0" smtClean="0">
                <a:solidFill>
                  <a:srgbClr val="FF0000"/>
                </a:solidFill>
              </a:rPr>
              <a:t>PT 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63469" y="2748569"/>
            <a:ext cx="613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b="1" dirty="0" smtClean="0">
                <a:solidFill>
                  <a:srgbClr val="FF0000"/>
                </a:solidFill>
              </a:rPr>
              <a:t>PT 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63469" y="4202651"/>
            <a:ext cx="613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b="1" dirty="0" smtClean="0">
                <a:solidFill>
                  <a:srgbClr val="FF0000"/>
                </a:solidFill>
              </a:rPr>
              <a:t>PT B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63469" y="5726067"/>
            <a:ext cx="613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b="1" dirty="0" smtClean="0">
                <a:solidFill>
                  <a:srgbClr val="FF0000"/>
                </a:solidFill>
              </a:rPr>
              <a:t>PT B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0" name="Flowchart: Document 9"/>
          <p:cNvSpPr/>
          <p:nvPr/>
        </p:nvSpPr>
        <p:spPr>
          <a:xfrm>
            <a:off x="6024047" y="2521107"/>
            <a:ext cx="2205317" cy="1314607"/>
          </a:xfrm>
          <a:prstGeom prst="flowChartDocumen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id-ID" dirty="0" err="1" smtClean="0">
                <a:solidFill>
                  <a:schemeClr val="tx1"/>
                </a:solidFill>
              </a:rPr>
              <a:t>Invoice</a:t>
            </a:r>
            <a:r>
              <a:rPr lang="id-ID" dirty="0" smtClean="0">
                <a:solidFill>
                  <a:schemeClr val="tx1"/>
                </a:solidFill>
              </a:rPr>
              <a:t> </a:t>
            </a:r>
          </a:p>
          <a:p>
            <a:r>
              <a:rPr lang="id-ID" b="1" dirty="0" err="1" smtClean="0">
                <a:solidFill>
                  <a:schemeClr val="accent2"/>
                </a:solidFill>
              </a:rPr>
              <a:t>Seller</a:t>
            </a:r>
            <a:endParaRPr lang="id-ID" b="1" dirty="0" smtClean="0">
              <a:solidFill>
                <a:schemeClr val="accent2"/>
              </a:solidFill>
            </a:endParaRPr>
          </a:p>
          <a:p>
            <a:r>
              <a:rPr lang="id-ID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Buyer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11" name="Elbow Connector 10"/>
          <p:cNvCxnSpPr/>
          <p:nvPr/>
        </p:nvCxnSpPr>
        <p:spPr>
          <a:xfrm rot="10800000">
            <a:off x="1577035" y="2944907"/>
            <a:ext cx="4447016" cy="40341"/>
          </a:xfrm>
          <a:prstGeom prst="bentConnector3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Elbow Connector 11"/>
          <p:cNvCxnSpPr/>
          <p:nvPr/>
        </p:nvCxnSpPr>
        <p:spPr>
          <a:xfrm rot="10800000" flipV="1">
            <a:off x="1577037" y="3352873"/>
            <a:ext cx="4447010" cy="1057760"/>
          </a:xfrm>
          <a:prstGeom prst="bentConnector3">
            <a:avLst>
              <a:gd name="adj1" fmla="val 49454"/>
            </a:avLst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Elbow Connector 12"/>
          <p:cNvCxnSpPr>
            <a:endCxn id="9" idx="3"/>
          </p:cNvCxnSpPr>
          <p:nvPr/>
        </p:nvCxnSpPr>
        <p:spPr>
          <a:xfrm rot="10800000" flipV="1">
            <a:off x="1577035" y="3352873"/>
            <a:ext cx="4447020" cy="2557859"/>
          </a:xfrm>
          <a:prstGeom prst="bentConnector3">
            <a:avLst>
              <a:gd name="adj1" fmla="val 49454"/>
            </a:avLst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642809" y="5463298"/>
            <a:ext cx="29677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000" b="1" dirty="0" smtClean="0"/>
              <a:t>PT B</a:t>
            </a:r>
          </a:p>
          <a:p>
            <a:pPr algn="ctr"/>
            <a:r>
              <a:rPr lang="id-ID" sz="2000" b="1" dirty="0" smtClean="0"/>
              <a:t>Industri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97787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1066800" y="76200"/>
            <a:ext cx="8229600" cy="838200"/>
          </a:xfrm>
        </p:spPr>
        <p:txBody>
          <a:bodyPr>
            <a:normAutofit/>
          </a:bodyPr>
          <a:lstStyle/>
          <a:p>
            <a:pPr eaLnBrk="1" hangingPunct="1"/>
            <a:r>
              <a:rPr lang="id-ID" sz="2800" dirty="0" smtClean="0"/>
              <a:t>BC 2.8 - Barang Milik PLB, Diimpor PLB u/ Pihak Lain</a:t>
            </a:r>
            <a:endParaRPr lang="en-US" sz="2800" i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ED7A0B3-6BA3-4B3C-BA8F-584BBF00FD78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b="9460"/>
          <a:stretch/>
        </p:blipFill>
        <p:spPr>
          <a:xfrm>
            <a:off x="125270" y="1018424"/>
            <a:ext cx="4773706" cy="528712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39669" y="1470798"/>
            <a:ext cx="613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b="1" dirty="0" smtClean="0">
                <a:solidFill>
                  <a:srgbClr val="FF0000"/>
                </a:solidFill>
              </a:rPr>
              <a:t>PT 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39669" y="2748569"/>
            <a:ext cx="613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b="1" dirty="0" smtClean="0">
                <a:solidFill>
                  <a:srgbClr val="FF0000"/>
                </a:solidFill>
              </a:rPr>
              <a:t>PT 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39669" y="4202651"/>
            <a:ext cx="613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b="1" dirty="0" smtClean="0">
                <a:solidFill>
                  <a:srgbClr val="FF0000"/>
                </a:solidFill>
              </a:rPr>
              <a:t>PT 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39669" y="5726067"/>
            <a:ext cx="613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b="1" dirty="0" smtClean="0">
                <a:solidFill>
                  <a:srgbClr val="FF0000"/>
                </a:solidFill>
              </a:rPr>
              <a:t>PT B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0" name="Flowchart: Document 9"/>
          <p:cNvSpPr/>
          <p:nvPr/>
        </p:nvSpPr>
        <p:spPr>
          <a:xfrm>
            <a:off x="6100247" y="2521107"/>
            <a:ext cx="2205317" cy="1314607"/>
          </a:xfrm>
          <a:prstGeom prst="flowChartDocumen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id-ID" dirty="0" err="1" smtClean="0">
                <a:solidFill>
                  <a:schemeClr val="tx1"/>
                </a:solidFill>
              </a:rPr>
              <a:t>Invoice</a:t>
            </a:r>
            <a:r>
              <a:rPr lang="id-ID" dirty="0" smtClean="0">
                <a:solidFill>
                  <a:schemeClr val="tx1"/>
                </a:solidFill>
              </a:rPr>
              <a:t> </a:t>
            </a:r>
          </a:p>
          <a:p>
            <a:r>
              <a:rPr lang="id-ID" b="1" dirty="0" err="1" smtClean="0">
                <a:solidFill>
                  <a:schemeClr val="accent2"/>
                </a:solidFill>
              </a:rPr>
              <a:t>Seller</a:t>
            </a:r>
            <a:endParaRPr lang="id-ID" b="1" dirty="0" smtClean="0">
              <a:solidFill>
                <a:schemeClr val="accent2"/>
              </a:solidFill>
            </a:endParaRPr>
          </a:p>
          <a:p>
            <a:r>
              <a:rPr lang="id-ID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Buyer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11" name="Elbow Connector 10"/>
          <p:cNvCxnSpPr/>
          <p:nvPr/>
        </p:nvCxnSpPr>
        <p:spPr>
          <a:xfrm rot="10800000">
            <a:off x="1653235" y="2944907"/>
            <a:ext cx="4447016" cy="40341"/>
          </a:xfrm>
          <a:prstGeom prst="bentConnector3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Elbow Connector 11"/>
          <p:cNvCxnSpPr/>
          <p:nvPr/>
        </p:nvCxnSpPr>
        <p:spPr>
          <a:xfrm rot="10800000" flipV="1">
            <a:off x="1653237" y="2985249"/>
            <a:ext cx="4447010" cy="1425384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Elbow Connector 12"/>
          <p:cNvCxnSpPr>
            <a:endCxn id="9" idx="3"/>
          </p:cNvCxnSpPr>
          <p:nvPr/>
        </p:nvCxnSpPr>
        <p:spPr>
          <a:xfrm rot="10800000" flipV="1">
            <a:off x="1653235" y="3352873"/>
            <a:ext cx="4447020" cy="2557859"/>
          </a:xfrm>
          <a:prstGeom prst="bentConnector3">
            <a:avLst>
              <a:gd name="adj1" fmla="val 45464"/>
            </a:avLst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719009" y="5463298"/>
            <a:ext cx="29677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000" b="1" dirty="0" smtClean="0"/>
              <a:t>PT B</a:t>
            </a:r>
          </a:p>
          <a:p>
            <a:pPr algn="ctr"/>
            <a:r>
              <a:rPr lang="id-ID" sz="2000" b="1" dirty="0" smtClean="0"/>
              <a:t>Industri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404290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d-ID" dirty="0" smtClean="0"/>
              <a:t>BC 2.8 - Barang Titipan</a:t>
            </a:r>
            <a:endParaRPr lang="en-US" i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ED7A0B3-6BA3-4B3C-BA8F-584BBF00FD78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b="9786"/>
          <a:stretch/>
        </p:blipFill>
        <p:spPr>
          <a:xfrm>
            <a:off x="125506" y="1018424"/>
            <a:ext cx="4773706" cy="526807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39905" y="1470798"/>
            <a:ext cx="613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b="1" dirty="0" smtClean="0">
                <a:solidFill>
                  <a:srgbClr val="FF0000"/>
                </a:solidFill>
              </a:rPr>
              <a:t>PT 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39905" y="2748569"/>
            <a:ext cx="613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b="1" dirty="0" smtClean="0">
                <a:solidFill>
                  <a:srgbClr val="FF0000"/>
                </a:solidFill>
              </a:rPr>
              <a:t>PT X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39905" y="4202651"/>
            <a:ext cx="613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b="1" dirty="0" smtClean="0">
                <a:solidFill>
                  <a:srgbClr val="FF0000"/>
                </a:solidFill>
              </a:rPr>
              <a:t>PT B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39905" y="5726067"/>
            <a:ext cx="613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b="1" dirty="0" smtClean="0">
                <a:solidFill>
                  <a:srgbClr val="FF0000"/>
                </a:solidFill>
              </a:rPr>
              <a:t>PT B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0" name="Flowchart: Document 9"/>
          <p:cNvSpPr/>
          <p:nvPr/>
        </p:nvSpPr>
        <p:spPr>
          <a:xfrm>
            <a:off x="6100483" y="2521107"/>
            <a:ext cx="2205317" cy="1314607"/>
          </a:xfrm>
          <a:prstGeom prst="flowChartDocumen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id-ID" dirty="0" err="1" smtClean="0">
                <a:solidFill>
                  <a:schemeClr val="tx1"/>
                </a:solidFill>
              </a:rPr>
              <a:t>Invoice</a:t>
            </a:r>
            <a:r>
              <a:rPr lang="id-ID" dirty="0" smtClean="0">
                <a:solidFill>
                  <a:schemeClr val="tx1"/>
                </a:solidFill>
              </a:rPr>
              <a:t> Asal</a:t>
            </a:r>
          </a:p>
          <a:p>
            <a:r>
              <a:rPr lang="id-ID" b="1" dirty="0" err="1" smtClean="0">
                <a:solidFill>
                  <a:schemeClr val="accent2"/>
                </a:solidFill>
              </a:rPr>
              <a:t>Seller</a:t>
            </a:r>
            <a:endParaRPr lang="id-ID" b="1" dirty="0" smtClean="0">
              <a:solidFill>
                <a:schemeClr val="accent2"/>
              </a:solidFill>
            </a:endParaRPr>
          </a:p>
          <a:p>
            <a:r>
              <a:rPr lang="id-ID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Buyer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11" name="Elbow Connector 10"/>
          <p:cNvCxnSpPr/>
          <p:nvPr/>
        </p:nvCxnSpPr>
        <p:spPr>
          <a:xfrm rot="10800000">
            <a:off x="1653471" y="2944907"/>
            <a:ext cx="4447016" cy="40341"/>
          </a:xfrm>
          <a:prstGeom prst="bentConnector3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Elbow Connector 11"/>
          <p:cNvCxnSpPr/>
          <p:nvPr/>
        </p:nvCxnSpPr>
        <p:spPr>
          <a:xfrm rot="10800000" flipV="1">
            <a:off x="1653472" y="3334867"/>
            <a:ext cx="4447019" cy="1075767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Elbow Connector 12"/>
          <p:cNvCxnSpPr>
            <a:endCxn id="9" idx="3"/>
          </p:cNvCxnSpPr>
          <p:nvPr/>
        </p:nvCxnSpPr>
        <p:spPr>
          <a:xfrm rot="10800000" flipV="1">
            <a:off x="1653471" y="3334867"/>
            <a:ext cx="4447012" cy="2575866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4494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d-ID" dirty="0" smtClean="0"/>
              <a:t>BC 2.8 - Barang Konsinyasi</a:t>
            </a:r>
            <a:endParaRPr lang="en-US" i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ED7A0B3-6BA3-4B3C-BA8F-584BBF00FD78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2"/>
          <a:srcRect b="9134"/>
          <a:stretch/>
        </p:blipFill>
        <p:spPr>
          <a:xfrm>
            <a:off x="103094" y="990600"/>
            <a:ext cx="4773706" cy="5306176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914399" y="1470798"/>
            <a:ext cx="613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b="1" dirty="0" smtClean="0">
                <a:solidFill>
                  <a:srgbClr val="FF0000"/>
                </a:solidFill>
              </a:rPr>
              <a:t>PT 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14399" y="2748569"/>
            <a:ext cx="613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b="1" dirty="0" smtClean="0">
                <a:solidFill>
                  <a:srgbClr val="FF0000"/>
                </a:solidFill>
              </a:rPr>
              <a:t>PT X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14399" y="4202651"/>
            <a:ext cx="613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b="1" dirty="0" smtClean="0">
                <a:solidFill>
                  <a:srgbClr val="FF0000"/>
                </a:solidFill>
              </a:rPr>
              <a:t>PT B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14399" y="5726067"/>
            <a:ext cx="613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b="1" dirty="0" smtClean="0">
                <a:solidFill>
                  <a:srgbClr val="FF0000"/>
                </a:solidFill>
              </a:rPr>
              <a:t>PT B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9" name="Flowchart: Document 18"/>
          <p:cNvSpPr/>
          <p:nvPr/>
        </p:nvSpPr>
        <p:spPr>
          <a:xfrm>
            <a:off x="5974977" y="2521107"/>
            <a:ext cx="2205317" cy="1314607"/>
          </a:xfrm>
          <a:prstGeom prst="flowChartDocumen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id-ID" dirty="0" err="1" smtClean="0">
                <a:solidFill>
                  <a:schemeClr val="tx1"/>
                </a:solidFill>
              </a:rPr>
              <a:t>Invoice</a:t>
            </a:r>
            <a:r>
              <a:rPr lang="id-ID" dirty="0" smtClean="0">
                <a:solidFill>
                  <a:schemeClr val="tx1"/>
                </a:solidFill>
              </a:rPr>
              <a:t> </a:t>
            </a:r>
          </a:p>
          <a:p>
            <a:r>
              <a:rPr lang="id-ID" b="1" dirty="0" err="1" smtClean="0">
                <a:solidFill>
                  <a:schemeClr val="accent2"/>
                </a:solidFill>
              </a:rPr>
              <a:t>Seller</a:t>
            </a:r>
            <a:endParaRPr lang="id-ID" b="1" dirty="0" smtClean="0">
              <a:solidFill>
                <a:schemeClr val="accent2"/>
              </a:solidFill>
            </a:endParaRPr>
          </a:p>
          <a:p>
            <a:r>
              <a:rPr lang="id-ID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Buyer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20" name="Elbow Connector 19"/>
          <p:cNvCxnSpPr>
            <a:endCxn id="16" idx="3"/>
          </p:cNvCxnSpPr>
          <p:nvPr/>
        </p:nvCxnSpPr>
        <p:spPr>
          <a:xfrm rot="10800000">
            <a:off x="1527965" y="2933236"/>
            <a:ext cx="4447012" cy="38565"/>
          </a:xfrm>
          <a:prstGeom prst="bentConnector3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Elbow Connector 20"/>
          <p:cNvCxnSpPr/>
          <p:nvPr/>
        </p:nvCxnSpPr>
        <p:spPr>
          <a:xfrm rot="10800000" flipV="1">
            <a:off x="1527966" y="3334867"/>
            <a:ext cx="4447019" cy="1075767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Elbow Connector 21"/>
          <p:cNvCxnSpPr>
            <a:endCxn id="18" idx="3"/>
          </p:cNvCxnSpPr>
          <p:nvPr/>
        </p:nvCxnSpPr>
        <p:spPr>
          <a:xfrm rot="10800000" flipV="1">
            <a:off x="1527965" y="3334867"/>
            <a:ext cx="4447012" cy="2575866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9114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d-ID" dirty="0" smtClean="0"/>
              <a:t>Flowchart BC 2.8</a:t>
            </a:r>
            <a:endParaRPr lang="en-US" i="1" dirty="0" smtClean="0"/>
          </a:p>
        </p:txBody>
      </p:sp>
      <p:sp>
        <p:nvSpPr>
          <p:cNvPr id="64" name="Rectangle 63"/>
          <p:cNvSpPr/>
          <p:nvPr/>
        </p:nvSpPr>
        <p:spPr>
          <a:xfrm>
            <a:off x="-5780" y="1981200"/>
            <a:ext cx="9144000" cy="122271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/>
          <p:cNvSpPr/>
          <p:nvPr/>
        </p:nvSpPr>
        <p:spPr>
          <a:xfrm>
            <a:off x="1" y="3200400"/>
            <a:ext cx="9144000" cy="25773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Flowchart: Document 65"/>
          <p:cNvSpPr/>
          <p:nvPr/>
        </p:nvSpPr>
        <p:spPr>
          <a:xfrm>
            <a:off x="140809" y="1028700"/>
            <a:ext cx="1032639" cy="855822"/>
          </a:xfrm>
          <a:prstGeom prst="flowChartDocumen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 smtClean="0"/>
              <a:t>BC 2.5.1</a:t>
            </a:r>
            <a:endParaRPr lang="en-US" dirty="0"/>
          </a:p>
        </p:txBody>
      </p:sp>
      <p:sp>
        <p:nvSpPr>
          <p:cNvPr id="67" name="Diamond 66"/>
          <p:cNvSpPr/>
          <p:nvPr/>
        </p:nvSpPr>
        <p:spPr>
          <a:xfrm>
            <a:off x="140809" y="3996799"/>
            <a:ext cx="1032639" cy="830660"/>
          </a:xfrm>
          <a:prstGeom prst="diamond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 smtClean="0"/>
              <a:t>MR</a:t>
            </a:r>
            <a:endParaRPr lang="en-US" dirty="0"/>
          </a:p>
        </p:txBody>
      </p:sp>
      <p:sp>
        <p:nvSpPr>
          <p:cNvPr id="68" name="Flowchart: Document 67"/>
          <p:cNvSpPr/>
          <p:nvPr/>
        </p:nvSpPr>
        <p:spPr>
          <a:xfrm>
            <a:off x="1361908" y="4028182"/>
            <a:ext cx="928895" cy="786577"/>
          </a:xfrm>
          <a:prstGeom prst="flowChartDocumen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 smtClean="0"/>
              <a:t>SPPB</a:t>
            </a:r>
            <a:endParaRPr lang="en-US" dirty="0"/>
          </a:p>
        </p:txBody>
      </p:sp>
      <p:cxnSp>
        <p:nvCxnSpPr>
          <p:cNvPr id="69" name="Elbow Connector 68"/>
          <p:cNvCxnSpPr>
            <a:stCxn id="67" idx="2"/>
            <a:endCxn id="68" idx="2"/>
          </p:cNvCxnSpPr>
          <p:nvPr/>
        </p:nvCxnSpPr>
        <p:spPr>
          <a:xfrm rot="5400000" flipH="1" flipV="1">
            <a:off x="1209391" y="4210495"/>
            <a:ext cx="64701" cy="1169227"/>
          </a:xfrm>
          <a:prstGeom prst="bentConnector3">
            <a:avLst>
              <a:gd name="adj1" fmla="val -500533"/>
            </a:avLst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>
            <a:stCxn id="67" idx="3"/>
            <a:endCxn id="68" idx="1"/>
          </p:cNvCxnSpPr>
          <p:nvPr/>
        </p:nvCxnSpPr>
        <p:spPr>
          <a:xfrm>
            <a:off x="1173448" y="4412129"/>
            <a:ext cx="188460" cy="934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Flowchart: Document 70"/>
          <p:cNvSpPr/>
          <p:nvPr/>
        </p:nvSpPr>
        <p:spPr>
          <a:xfrm>
            <a:off x="3785751" y="4757609"/>
            <a:ext cx="1015050" cy="786577"/>
          </a:xfrm>
          <a:prstGeom prst="flowChartDocumen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 smtClean="0"/>
              <a:t>SPPF</a:t>
            </a:r>
            <a:endParaRPr lang="en-US" dirty="0"/>
          </a:p>
        </p:txBody>
      </p:sp>
      <p:sp>
        <p:nvSpPr>
          <p:cNvPr id="72" name="Flowchart: Document 71"/>
          <p:cNvSpPr/>
          <p:nvPr/>
        </p:nvSpPr>
        <p:spPr>
          <a:xfrm>
            <a:off x="6595545" y="3713158"/>
            <a:ext cx="856318" cy="786577"/>
          </a:xfrm>
          <a:prstGeom prst="flowChartDocumen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 smtClean="0"/>
              <a:t>Boleh Keluar</a:t>
            </a:r>
            <a:endParaRPr lang="en-US" dirty="0"/>
          </a:p>
        </p:txBody>
      </p:sp>
      <p:cxnSp>
        <p:nvCxnSpPr>
          <p:cNvPr id="73" name="Elbow Connector 72"/>
          <p:cNvCxnSpPr>
            <a:stCxn id="67" idx="2"/>
          </p:cNvCxnSpPr>
          <p:nvPr/>
        </p:nvCxnSpPr>
        <p:spPr>
          <a:xfrm rot="16200000" flipH="1">
            <a:off x="1478790" y="4005798"/>
            <a:ext cx="320447" cy="1963768"/>
          </a:xfrm>
          <a:prstGeom prst="bentConnector2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Elbow Connector 73"/>
          <p:cNvCxnSpPr>
            <a:stCxn id="90" idx="0"/>
            <a:endCxn id="72" idx="1"/>
          </p:cNvCxnSpPr>
          <p:nvPr/>
        </p:nvCxnSpPr>
        <p:spPr>
          <a:xfrm rot="16200000" flipV="1">
            <a:off x="6385806" y="4316187"/>
            <a:ext cx="626129" cy="206649"/>
          </a:xfrm>
          <a:prstGeom prst="bentConnector4">
            <a:avLst>
              <a:gd name="adj1" fmla="val 24679"/>
              <a:gd name="adj2" fmla="val 427832"/>
            </a:avLst>
          </a:prstGeom>
          <a:ln w="285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Rectangle 74"/>
          <p:cNvSpPr/>
          <p:nvPr/>
        </p:nvSpPr>
        <p:spPr>
          <a:xfrm>
            <a:off x="2620897" y="3710456"/>
            <a:ext cx="844991" cy="185278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 smtClean="0"/>
              <a:t>Area Transit</a:t>
            </a:r>
            <a:endParaRPr lang="en-US" dirty="0"/>
          </a:p>
        </p:txBody>
      </p:sp>
      <p:sp>
        <p:nvSpPr>
          <p:cNvPr id="76" name="Rectangle 75"/>
          <p:cNvSpPr/>
          <p:nvPr/>
        </p:nvSpPr>
        <p:spPr>
          <a:xfrm>
            <a:off x="7769413" y="3537502"/>
            <a:ext cx="1057037" cy="863519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rtlCol="0" anchor="ctr">
            <a:normAutofit/>
          </a:bodyPr>
          <a:lstStyle/>
          <a:p>
            <a:pPr algn="ctr"/>
            <a:r>
              <a:rPr lang="id-ID" dirty="0" smtClean="0"/>
              <a:t>Gate </a:t>
            </a:r>
            <a:r>
              <a:rPr lang="id-ID" dirty="0" err="1" smtClean="0"/>
              <a:t>Out</a:t>
            </a:r>
            <a:endParaRPr lang="id-ID" dirty="0" smtClean="0"/>
          </a:p>
        </p:txBody>
      </p:sp>
      <p:cxnSp>
        <p:nvCxnSpPr>
          <p:cNvPr id="77" name="Straight Arrow Connector 76"/>
          <p:cNvCxnSpPr>
            <a:endCxn id="71" idx="1"/>
          </p:cNvCxnSpPr>
          <p:nvPr/>
        </p:nvCxnSpPr>
        <p:spPr>
          <a:xfrm>
            <a:off x="3463879" y="5148491"/>
            <a:ext cx="321872" cy="240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/>
          <p:nvPr/>
        </p:nvCxnSpPr>
        <p:spPr>
          <a:xfrm>
            <a:off x="7451863" y="4024312"/>
            <a:ext cx="342967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>
            <a:stCxn id="68" idx="3"/>
          </p:cNvCxnSpPr>
          <p:nvPr/>
        </p:nvCxnSpPr>
        <p:spPr>
          <a:xfrm flipV="1">
            <a:off x="2290803" y="4412129"/>
            <a:ext cx="330094" cy="934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>
            <a:stCxn id="66" idx="2"/>
            <a:endCxn id="67" idx="0"/>
          </p:cNvCxnSpPr>
          <p:nvPr/>
        </p:nvCxnSpPr>
        <p:spPr>
          <a:xfrm>
            <a:off x="657129" y="1827943"/>
            <a:ext cx="0" cy="216885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/>
          <p:cNvCxnSpPr>
            <a:stCxn id="83" idx="2"/>
            <a:endCxn id="75" idx="0"/>
          </p:cNvCxnSpPr>
          <p:nvPr/>
        </p:nvCxnSpPr>
        <p:spPr>
          <a:xfrm>
            <a:off x="3027561" y="3085814"/>
            <a:ext cx="15832" cy="624642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>
            <a:stCxn id="84" idx="2"/>
          </p:cNvCxnSpPr>
          <p:nvPr/>
        </p:nvCxnSpPr>
        <p:spPr>
          <a:xfrm flipH="1">
            <a:off x="5083366" y="1904714"/>
            <a:ext cx="3222" cy="276126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Flowchart: Manual Input 82"/>
          <p:cNvSpPr/>
          <p:nvPr/>
        </p:nvSpPr>
        <p:spPr>
          <a:xfrm>
            <a:off x="2519441" y="2209800"/>
            <a:ext cx="1016240" cy="876014"/>
          </a:xfrm>
          <a:prstGeom prst="flowChartManualInpu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 err="1" smtClean="0"/>
              <a:t>Ready</a:t>
            </a:r>
            <a:endParaRPr lang="en-US" dirty="0"/>
          </a:p>
        </p:txBody>
      </p:sp>
      <p:sp>
        <p:nvSpPr>
          <p:cNvPr id="84" name="Flowchart: Manual Input 83"/>
          <p:cNvSpPr/>
          <p:nvPr/>
        </p:nvSpPr>
        <p:spPr>
          <a:xfrm>
            <a:off x="4522810" y="1028700"/>
            <a:ext cx="1127556" cy="876014"/>
          </a:xfrm>
          <a:prstGeom prst="flowChartManualInpu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 smtClean="0"/>
              <a:t>Siap Diperiksa</a:t>
            </a:r>
            <a:endParaRPr lang="en-US" dirty="0"/>
          </a:p>
        </p:txBody>
      </p:sp>
      <p:sp>
        <p:nvSpPr>
          <p:cNvPr id="85" name="Rectangle 84"/>
          <p:cNvSpPr/>
          <p:nvPr/>
        </p:nvSpPr>
        <p:spPr>
          <a:xfrm>
            <a:off x="4985999" y="4665983"/>
            <a:ext cx="949271" cy="965015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 smtClean="0"/>
              <a:t>P. Fisik</a:t>
            </a:r>
            <a:endParaRPr lang="en-US" dirty="0"/>
          </a:p>
        </p:txBody>
      </p:sp>
      <p:cxnSp>
        <p:nvCxnSpPr>
          <p:cNvPr id="86" name="Straight Arrow Connector 85"/>
          <p:cNvCxnSpPr>
            <a:stCxn id="71" idx="3"/>
            <a:endCxn id="85" idx="1"/>
          </p:cNvCxnSpPr>
          <p:nvPr/>
        </p:nvCxnSpPr>
        <p:spPr>
          <a:xfrm flipV="1">
            <a:off x="4800801" y="5148491"/>
            <a:ext cx="185198" cy="240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/>
          <p:cNvCxnSpPr/>
          <p:nvPr/>
        </p:nvCxnSpPr>
        <p:spPr>
          <a:xfrm flipV="1">
            <a:off x="3463879" y="3885702"/>
            <a:ext cx="3104576" cy="443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Flowchart: Manual Input 87"/>
          <p:cNvSpPr/>
          <p:nvPr/>
        </p:nvSpPr>
        <p:spPr>
          <a:xfrm>
            <a:off x="7788512" y="2209800"/>
            <a:ext cx="1016240" cy="876014"/>
          </a:xfrm>
          <a:prstGeom prst="flowChartManualInpu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 smtClean="0"/>
              <a:t>Realisasi</a:t>
            </a:r>
            <a:endParaRPr lang="en-US" dirty="0"/>
          </a:p>
        </p:txBody>
      </p:sp>
      <p:cxnSp>
        <p:nvCxnSpPr>
          <p:cNvPr id="89" name="Straight Arrow Connector 88"/>
          <p:cNvCxnSpPr>
            <a:stCxn id="88" idx="2"/>
            <a:endCxn id="76" idx="0"/>
          </p:cNvCxnSpPr>
          <p:nvPr/>
        </p:nvCxnSpPr>
        <p:spPr>
          <a:xfrm>
            <a:off x="8296632" y="3085814"/>
            <a:ext cx="1300" cy="451688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Diamond 89"/>
          <p:cNvSpPr/>
          <p:nvPr/>
        </p:nvSpPr>
        <p:spPr>
          <a:xfrm>
            <a:off x="6146684" y="4732576"/>
            <a:ext cx="1311020" cy="830660"/>
          </a:xfrm>
          <a:prstGeom prst="diamond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 smtClean="0"/>
              <a:t>OK?</a:t>
            </a:r>
            <a:endParaRPr lang="en-US" dirty="0"/>
          </a:p>
        </p:txBody>
      </p:sp>
      <p:sp>
        <p:nvSpPr>
          <p:cNvPr id="91" name="Rectangle 90"/>
          <p:cNvSpPr/>
          <p:nvPr/>
        </p:nvSpPr>
        <p:spPr>
          <a:xfrm>
            <a:off x="7826217" y="4724400"/>
            <a:ext cx="949271" cy="965015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 smtClean="0"/>
              <a:t>P. Dok</a:t>
            </a:r>
            <a:endParaRPr lang="en-US" dirty="0"/>
          </a:p>
        </p:txBody>
      </p:sp>
      <p:cxnSp>
        <p:nvCxnSpPr>
          <p:cNvPr id="92" name="Straight Arrow Connector 91"/>
          <p:cNvCxnSpPr>
            <a:stCxn id="85" idx="3"/>
            <a:endCxn id="90" idx="1"/>
          </p:cNvCxnSpPr>
          <p:nvPr/>
        </p:nvCxnSpPr>
        <p:spPr>
          <a:xfrm flipV="1">
            <a:off x="5935270" y="5147906"/>
            <a:ext cx="211414" cy="58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92"/>
          <p:cNvCxnSpPr>
            <a:stCxn id="90" idx="3"/>
          </p:cNvCxnSpPr>
          <p:nvPr/>
        </p:nvCxnSpPr>
        <p:spPr>
          <a:xfrm>
            <a:off x="7457704" y="5147906"/>
            <a:ext cx="368513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/>
          <p:cNvCxnSpPr>
            <a:stCxn id="91" idx="0"/>
            <a:endCxn id="76" idx="2"/>
          </p:cNvCxnSpPr>
          <p:nvPr/>
        </p:nvCxnSpPr>
        <p:spPr>
          <a:xfrm flipH="1" flipV="1">
            <a:off x="8297932" y="4401021"/>
            <a:ext cx="2921" cy="323379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TextBox 94"/>
          <p:cNvSpPr txBox="1"/>
          <p:nvPr/>
        </p:nvSpPr>
        <p:spPr>
          <a:xfrm>
            <a:off x="749696" y="1981200"/>
            <a:ext cx="1688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b="1" dirty="0" smtClean="0"/>
              <a:t>Modul PLB</a:t>
            </a:r>
            <a:endParaRPr lang="id-ID" b="1" dirty="0"/>
          </a:p>
        </p:txBody>
      </p:sp>
      <p:sp>
        <p:nvSpPr>
          <p:cNvPr id="96" name="TextBox 95"/>
          <p:cNvSpPr txBox="1"/>
          <p:nvPr/>
        </p:nvSpPr>
        <p:spPr>
          <a:xfrm>
            <a:off x="1206896" y="1143000"/>
            <a:ext cx="1688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b="1" dirty="0" smtClean="0"/>
              <a:t>Modul Importir</a:t>
            </a:r>
            <a:endParaRPr lang="id-ID" b="1" dirty="0"/>
          </a:p>
        </p:txBody>
      </p:sp>
      <p:sp>
        <p:nvSpPr>
          <p:cNvPr id="97" name="TextBox 96"/>
          <p:cNvSpPr txBox="1"/>
          <p:nvPr/>
        </p:nvSpPr>
        <p:spPr>
          <a:xfrm>
            <a:off x="0" y="5791200"/>
            <a:ext cx="50833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 smtClean="0"/>
              <a:t>SPPF	: Surat Pemberitahuan Pemeriksaan Fisik</a:t>
            </a:r>
          </a:p>
          <a:p>
            <a:r>
              <a:rPr lang="id-ID" sz="1200" dirty="0" smtClean="0"/>
              <a:t>P. Fisik	: Pemeriksaan Fisik</a:t>
            </a:r>
            <a:endParaRPr lang="id-ID" sz="1200" dirty="0"/>
          </a:p>
        </p:txBody>
      </p:sp>
      <p:sp>
        <p:nvSpPr>
          <p:cNvPr id="98" name="TextBox 97"/>
          <p:cNvSpPr txBox="1"/>
          <p:nvPr/>
        </p:nvSpPr>
        <p:spPr>
          <a:xfrm>
            <a:off x="4060634" y="5791200"/>
            <a:ext cx="50833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 smtClean="0"/>
              <a:t>P. Dok	: Pemeriksaan Dokumen (PFPD)</a:t>
            </a:r>
            <a:endParaRPr lang="id-ID" sz="1200" dirty="0"/>
          </a:p>
        </p:txBody>
      </p:sp>
    </p:spTree>
    <p:extLst>
      <p:ext uri="{BB962C8B-B14F-4D97-AF65-F5344CB8AC3E}">
        <p14:creationId xmlns:p14="http://schemas.microsoft.com/office/powerpoint/2010/main" val="377298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"/>
                            </p:stCondLst>
                            <p:childTnLst>
                              <p:par>
                                <p:cTn id="8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00"/>
                            </p:stCondLst>
                            <p:childTnLst>
                              <p:par>
                                <p:cTn id="10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00"/>
                            </p:stCondLst>
                            <p:childTnLst>
                              <p:par>
                                <p:cTn id="1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500"/>
                            </p:stCondLst>
                            <p:childTnLst>
                              <p:par>
                                <p:cTn id="1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 animBg="1"/>
      <p:bldP spid="67" grpId="0" animBg="1"/>
      <p:bldP spid="68" grpId="0" animBg="1"/>
      <p:bldP spid="71" grpId="0" animBg="1"/>
      <p:bldP spid="72" grpId="0" animBg="1"/>
      <p:bldP spid="75" grpId="0" animBg="1"/>
      <p:bldP spid="76" grpId="0" animBg="1"/>
      <p:bldP spid="83" grpId="0" animBg="1"/>
      <p:bldP spid="84" grpId="0" animBg="1"/>
      <p:bldP spid="85" grpId="0" animBg="1"/>
      <p:bldP spid="88" grpId="0" animBg="1"/>
      <p:bldP spid="90" grpId="0" animBg="1"/>
      <p:bldP spid="91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4"/>
          <p:cNvSpPr txBox="1">
            <a:spLocks noChangeArrowheads="1"/>
          </p:cNvSpPr>
          <p:nvPr/>
        </p:nvSpPr>
        <p:spPr bwMode="auto">
          <a:xfrm>
            <a:off x="2339975" y="6332538"/>
            <a:ext cx="4608513" cy="43180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altLang="en-US" sz="1100" b="1" dirty="0" smtClean="0">
                <a:latin typeface="Arial" charset="0"/>
                <a:cs typeface="+mn-cs"/>
              </a:rPr>
              <a:t>Direktorat </a:t>
            </a:r>
            <a:r>
              <a:rPr lang="id-ID" altLang="en-US" sz="1100" b="1" dirty="0">
                <a:latin typeface="Arial" charset="0"/>
                <a:cs typeface="+mn-cs"/>
              </a:rPr>
              <a:t>Jenderal Bea dan  Cukai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altLang="en-US" sz="1100" b="1" dirty="0">
                <a:latin typeface="Arial" charset="0"/>
                <a:cs typeface="+mn-cs"/>
              </a:rPr>
              <a:t>Kementerian Keuangan RI</a:t>
            </a:r>
            <a:endParaRPr lang="en-AU" altLang="en-US" sz="1100" b="1" dirty="0">
              <a:latin typeface="Arial" charset="0"/>
              <a:cs typeface="+mn-cs"/>
            </a:endParaRPr>
          </a:p>
        </p:txBody>
      </p:sp>
      <p:pic>
        <p:nvPicPr>
          <p:cNvPr id="5" name="Picture 4" descr="C:\Users\sahilmi\Pictures\line shadow.png"/>
          <p:cNvPicPr>
            <a:picLocks noChangeAspect="1" noChangeArrowheads="1"/>
          </p:cNvPicPr>
          <p:nvPr/>
        </p:nvPicPr>
        <p:blipFill>
          <a:blip r:embed="rId2" cstate="print"/>
          <a:srcRect l="74432" t="4286" r="23454" b="28152"/>
          <a:stretch>
            <a:fillRect/>
          </a:stretch>
        </p:blipFill>
        <p:spPr bwMode="auto">
          <a:xfrm>
            <a:off x="3132138" y="0"/>
            <a:ext cx="142875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1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8775" y="1588"/>
            <a:ext cx="271145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5113" y="0"/>
            <a:ext cx="2987675" cy="7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4"/>
          <p:cNvPicPr>
            <a:picLocks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143125"/>
            <a:ext cx="1641475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 rot="10800000">
            <a:off x="1731963" y="2155825"/>
            <a:ext cx="7500937" cy="1214438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</a:schemeClr>
              </a:gs>
              <a:gs pos="50000">
                <a:schemeClr val="accent1">
                  <a:lumMod val="20000"/>
                  <a:lumOff val="80000"/>
                </a:schemeClr>
              </a:gs>
              <a:gs pos="100000">
                <a:schemeClr val="bg1">
                  <a:alpha val="0"/>
                </a:schemeClr>
              </a:gs>
            </a:gsLst>
            <a:lin ang="1080000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1" name="Picture 2"/>
          <p:cNvPicPr>
            <a:picLocks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646238" y="2155825"/>
            <a:ext cx="73025" cy="121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Shape 134"/>
          <p:cNvSpPr txBox="1">
            <a:spLocks/>
          </p:cNvSpPr>
          <p:nvPr/>
        </p:nvSpPr>
        <p:spPr>
          <a:xfrm>
            <a:off x="1911350" y="2155825"/>
            <a:ext cx="7156450" cy="12128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4454"/>
              </a:buClr>
              <a:buSzPct val="100000"/>
              <a:buFont typeface="Roboto Slab"/>
              <a:buNone/>
              <a:defRPr sz="4800" b="1" i="0" u="none" strike="noStrike" cap="none">
                <a:solidFill>
                  <a:srgbClr val="114454"/>
                </a:solidFill>
                <a:latin typeface="Roboto Slab"/>
                <a:ea typeface="Roboto Slab"/>
                <a:cs typeface="Roboto Slab"/>
                <a:sym typeface="Roboto Slab"/>
                <a:rtl val="0"/>
              </a:defRPr>
            </a:lvl1pPr>
            <a:lvl2pPr lvl="1" rtl="0">
              <a:spcBef>
                <a:spcPts val="0"/>
              </a:spcBef>
              <a:buClr>
                <a:srgbClr val="114454"/>
              </a:buClr>
              <a:buSzPct val="100000"/>
              <a:buFont typeface="Roboto Slab"/>
              <a:buNone/>
              <a:defRPr sz="4800" b="1">
                <a:solidFill>
                  <a:srgbClr val="114454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 rtl="0">
              <a:spcBef>
                <a:spcPts val="0"/>
              </a:spcBef>
              <a:buClr>
                <a:srgbClr val="114454"/>
              </a:buClr>
              <a:buSzPct val="100000"/>
              <a:buFont typeface="Roboto Slab"/>
              <a:buNone/>
              <a:defRPr sz="4800" b="1">
                <a:solidFill>
                  <a:srgbClr val="114454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 rtl="0">
              <a:spcBef>
                <a:spcPts val="0"/>
              </a:spcBef>
              <a:buClr>
                <a:srgbClr val="114454"/>
              </a:buClr>
              <a:buSzPct val="100000"/>
              <a:buFont typeface="Roboto Slab"/>
              <a:buNone/>
              <a:defRPr sz="4800" b="1">
                <a:solidFill>
                  <a:srgbClr val="114454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 rtl="0">
              <a:spcBef>
                <a:spcPts val="0"/>
              </a:spcBef>
              <a:buClr>
                <a:srgbClr val="114454"/>
              </a:buClr>
              <a:buSzPct val="100000"/>
              <a:buFont typeface="Roboto Slab"/>
              <a:buNone/>
              <a:defRPr sz="4800" b="1">
                <a:solidFill>
                  <a:srgbClr val="114454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 rtl="0">
              <a:spcBef>
                <a:spcPts val="0"/>
              </a:spcBef>
              <a:buClr>
                <a:srgbClr val="114454"/>
              </a:buClr>
              <a:buSzPct val="100000"/>
              <a:buFont typeface="Roboto Slab"/>
              <a:buNone/>
              <a:defRPr sz="4800" b="1">
                <a:solidFill>
                  <a:srgbClr val="114454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 rtl="0">
              <a:spcBef>
                <a:spcPts val="0"/>
              </a:spcBef>
              <a:buClr>
                <a:srgbClr val="114454"/>
              </a:buClr>
              <a:buSzPct val="100000"/>
              <a:buFont typeface="Roboto Slab"/>
              <a:buNone/>
              <a:defRPr sz="4800" b="1">
                <a:solidFill>
                  <a:srgbClr val="114454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 rtl="0">
              <a:spcBef>
                <a:spcPts val="0"/>
              </a:spcBef>
              <a:buClr>
                <a:srgbClr val="114454"/>
              </a:buClr>
              <a:buSzPct val="100000"/>
              <a:buFont typeface="Roboto Slab"/>
              <a:buNone/>
              <a:defRPr sz="4800" b="1">
                <a:solidFill>
                  <a:srgbClr val="114454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 rtl="0">
              <a:spcBef>
                <a:spcPts val="0"/>
              </a:spcBef>
              <a:buClr>
                <a:srgbClr val="114454"/>
              </a:buClr>
              <a:buSzPct val="100000"/>
              <a:buFont typeface="Roboto Slab"/>
              <a:buNone/>
              <a:defRPr sz="4800" b="1">
                <a:solidFill>
                  <a:srgbClr val="114454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r>
              <a:rPr lang="id-ID" sz="2800" kern="0" dirty="0" smtClean="0">
                <a:latin typeface="Bookman Old Style"/>
                <a:cs typeface="Bookman Old Style"/>
              </a:rPr>
              <a:t>III. PENGELUARAN DENGAN DOKAP</a:t>
            </a:r>
            <a:endParaRPr lang="en" sz="2800" kern="0" dirty="0">
              <a:latin typeface="Bookman Old Style"/>
              <a:cs typeface="Bookman Old Style"/>
            </a:endParaRPr>
          </a:p>
        </p:txBody>
      </p:sp>
    </p:spTree>
    <p:extLst>
      <p:ext uri="{BB962C8B-B14F-4D97-AF65-F5344CB8AC3E}">
        <p14:creationId xmlns:p14="http://schemas.microsoft.com/office/powerpoint/2010/main" val="1972893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1066800" y="76200"/>
            <a:ext cx="8229600" cy="838200"/>
          </a:xfrm>
        </p:spPr>
        <p:txBody>
          <a:bodyPr/>
          <a:lstStyle/>
          <a:p>
            <a:pPr eaLnBrk="1" hangingPunct="1"/>
            <a:r>
              <a:rPr lang="id-ID" dirty="0" smtClean="0"/>
              <a:t>Pengeluaran dengan Dokumen Pelengkap</a:t>
            </a:r>
            <a:endParaRPr lang="en-US" i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ED7A0B3-6BA3-4B3C-BA8F-584BBF00FD78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457200" y="1371600"/>
            <a:ext cx="83058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1" indent="-342900" algn="just">
              <a:buFont typeface="+mj-lt"/>
              <a:buAutoNum type="arabicPeriod"/>
            </a:pPr>
            <a:r>
              <a:rPr lang="id-ID" sz="3200" dirty="0" smtClean="0"/>
              <a:t>pengeluaran </a:t>
            </a:r>
            <a:r>
              <a:rPr lang="id-ID" sz="3200" dirty="0"/>
              <a:t>barang berupa tenaga listrik, barang cair, atau gas, yang pengangkutannya dilakukan melalui transmisi </a:t>
            </a:r>
            <a:r>
              <a:rPr lang="id-ID" sz="3200" dirty="0" smtClean="0"/>
              <a:t>atau </a:t>
            </a:r>
            <a:r>
              <a:rPr lang="id-ID" sz="3200" dirty="0"/>
              <a:t>saluran pipa; </a:t>
            </a:r>
            <a:r>
              <a:rPr lang="id-ID" sz="3200" dirty="0" smtClean="0"/>
              <a:t>atau</a:t>
            </a:r>
          </a:p>
          <a:p>
            <a:pPr marL="0" lvl="1" algn="just"/>
            <a:endParaRPr lang="id-ID" sz="3200" dirty="0"/>
          </a:p>
          <a:p>
            <a:pPr marL="342900" lvl="1" indent="-342900" algn="just">
              <a:buFont typeface="+mj-lt"/>
              <a:buAutoNum type="arabicPeriod"/>
            </a:pPr>
            <a:r>
              <a:rPr lang="id-ID" sz="3200" dirty="0" smtClean="0"/>
              <a:t>pengeluaran </a:t>
            </a:r>
            <a:r>
              <a:rPr lang="id-ID" sz="3200" dirty="0"/>
              <a:t>barang oleh importir yang </a:t>
            </a:r>
            <a:r>
              <a:rPr lang="en-US" sz="3200" dirty="0" err="1"/>
              <a:t>memiliki</a:t>
            </a:r>
            <a:r>
              <a:rPr lang="en-US" sz="3200" dirty="0"/>
              <a:t> </a:t>
            </a:r>
            <a:r>
              <a:rPr lang="en-US" sz="3200" dirty="0" err="1"/>
              <a:t>bisnis</a:t>
            </a:r>
            <a:r>
              <a:rPr lang="en-US" sz="3200" dirty="0"/>
              <a:t> proses yang </a:t>
            </a:r>
            <a:r>
              <a:rPr lang="en-US" sz="3200" dirty="0" err="1"/>
              <a:t>memerlukan</a:t>
            </a:r>
            <a:r>
              <a:rPr lang="en-US" sz="3200" dirty="0"/>
              <a:t> </a:t>
            </a:r>
            <a:r>
              <a:rPr lang="en-US" sz="3200" dirty="0" err="1"/>
              <a:t>pergerakan</a:t>
            </a:r>
            <a:r>
              <a:rPr lang="en-US" sz="3200" dirty="0"/>
              <a:t> </a:t>
            </a:r>
            <a:r>
              <a:rPr lang="en-US" sz="3200" dirty="0" err="1"/>
              <a:t>barang</a:t>
            </a:r>
            <a:r>
              <a:rPr lang="en-US" sz="3200" dirty="0"/>
              <a:t> </a:t>
            </a:r>
            <a:r>
              <a:rPr lang="en-US" sz="3200" dirty="0" err="1"/>
              <a:t>secara</a:t>
            </a:r>
            <a:r>
              <a:rPr lang="en-US" sz="3200" dirty="0"/>
              <a:t> </a:t>
            </a:r>
            <a:r>
              <a:rPr lang="en-US" sz="3200" dirty="0" err="1"/>
              <a:t>cepat</a:t>
            </a:r>
            <a:r>
              <a:rPr lang="en-US" sz="3200" dirty="0"/>
              <a:t> </a:t>
            </a:r>
            <a:r>
              <a:rPr lang="en-US" sz="3200" dirty="0" err="1"/>
              <a:t>dan</a:t>
            </a:r>
            <a:r>
              <a:rPr lang="en-US" sz="3200" dirty="0"/>
              <a:t> </a:t>
            </a:r>
            <a:r>
              <a:rPr lang="en-US" sz="3200" dirty="0" err="1" smtClean="0"/>
              <a:t>singkat</a:t>
            </a:r>
            <a:r>
              <a:rPr lang="id-ID" sz="3200" dirty="0" smtClean="0"/>
              <a:t>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190363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800" smtClean="0"/>
              <a:t>LOGISTIC PERFORMANCE INDEX</a:t>
            </a:r>
            <a:endParaRPr lang="en-US" altLang="en-US" sz="320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005EE83-9301-4F3D-8A24-3564B7C06739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9191255"/>
              </p:ext>
            </p:extLst>
          </p:nvPr>
        </p:nvGraphicFramePr>
        <p:xfrm>
          <a:off x="838200" y="1314985"/>
          <a:ext cx="7543798" cy="3500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6296"/>
                <a:gridCol w="1050402"/>
                <a:gridCol w="1050402"/>
                <a:gridCol w="1050402"/>
                <a:gridCol w="1050402"/>
                <a:gridCol w="1145894"/>
              </a:tblGrid>
              <a:tr h="417575"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2007</a:t>
                      </a:r>
                      <a:endParaRPr lang="en-US" sz="1600"/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2010</a:t>
                      </a:r>
                      <a:endParaRPr lang="en-US" sz="1600"/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2012</a:t>
                      </a:r>
                      <a:endParaRPr lang="en-US" sz="1600"/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2014</a:t>
                      </a:r>
                      <a:endParaRPr lang="en-US" sz="1600"/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2016</a:t>
                      </a:r>
                      <a:endParaRPr lang="en-US" sz="1600"/>
                    </a:p>
                  </a:txBody>
                  <a:tcPr>
                    <a:solidFill>
                      <a:schemeClr val="tx2"/>
                    </a:solidFill>
                  </a:tcPr>
                </a:tc>
              </a:tr>
              <a:tr h="342505">
                <a:tc>
                  <a:txBody>
                    <a:bodyPr/>
                    <a:lstStyle/>
                    <a:p>
                      <a:r>
                        <a:rPr lang="en-US" sz="1600" b="1" smtClean="0">
                          <a:solidFill>
                            <a:schemeClr val="bg1"/>
                          </a:solidFill>
                        </a:rPr>
                        <a:t>Singapore</a:t>
                      </a:r>
                      <a:endParaRPr lang="en-US" sz="1600" b="1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</a:t>
                      </a:r>
                      <a:endParaRPr lang="en-US" sz="160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</a:t>
                      </a:r>
                      <a:endParaRPr lang="en-US" sz="160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</a:t>
                      </a:r>
                      <a:endParaRPr lang="en-US" sz="160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5</a:t>
                      </a:r>
                      <a:endParaRPr lang="en-US" sz="160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5</a:t>
                      </a:r>
                      <a:endParaRPr lang="en-US" sz="160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42505">
                <a:tc>
                  <a:txBody>
                    <a:bodyPr/>
                    <a:lstStyle/>
                    <a:p>
                      <a:r>
                        <a:rPr lang="en-US" sz="1600" b="1" smtClean="0">
                          <a:solidFill>
                            <a:schemeClr val="bg1"/>
                          </a:solidFill>
                        </a:rPr>
                        <a:t>Malaysia</a:t>
                      </a:r>
                      <a:endParaRPr lang="en-US" sz="1600" b="1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27</a:t>
                      </a:r>
                      <a:endParaRPr lang="en-US" sz="160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29</a:t>
                      </a:r>
                      <a:endParaRPr lang="en-US" sz="160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29</a:t>
                      </a:r>
                      <a:endParaRPr lang="en-US" sz="160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25</a:t>
                      </a:r>
                      <a:endParaRPr lang="en-US" sz="160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32</a:t>
                      </a:r>
                      <a:endParaRPr lang="en-US" sz="160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42505">
                <a:tc>
                  <a:txBody>
                    <a:bodyPr/>
                    <a:lstStyle/>
                    <a:p>
                      <a:r>
                        <a:rPr lang="en-US" sz="1600" b="1" smtClean="0">
                          <a:solidFill>
                            <a:schemeClr val="bg1"/>
                          </a:solidFill>
                        </a:rPr>
                        <a:t>Thailand</a:t>
                      </a:r>
                      <a:endParaRPr lang="en-US" sz="1600" b="1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31</a:t>
                      </a:r>
                      <a:endParaRPr lang="en-US" sz="160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35</a:t>
                      </a:r>
                      <a:endParaRPr lang="en-US" sz="160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38</a:t>
                      </a:r>
                      <a:endParaRPr lang="en-US" sz="160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35</a:t>
                      </a:r>
                      <a:endParaRPr lang="en-US" sz="160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45</a:t>
                      </a:r>
                      <a:endParaRPr lang="en-US" sz="160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42505">
                <a:tc>
                  <a:txBody>
                    <a:bodyPr/>
                    <a:lstStyle/>
                    <a:p>
                      <a:r>
                        <a:rPr lang="en-US" sz="1600" b="1" smtClean="0">
                          <a:solidFill>
                            <a:schemeClr val="bg1"/>
                          </a:solidFill>
                        </a:rPr>
                        <a:t>Indonesia</a:t>
                      </a:r>
                      <a:endParaRPr lang="en-US" sz="1600" b="1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43</a:t>
                      </a:r>
                      <a:endParaRPr lang="en-US" sz="160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75</a:t>
                      </a:r>
                      <a:endParaRPr lang="en-US" sz="160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59</a:t>
                      </a:r>
                      <a:endParaRPr lang="en-US" sz="160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53</a:t>
                      </a:r>
                      <a:endParaRPr lang="en-US" sz="160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63</a:t>
                      </a:r>
                      <a:endParaRPr lang="en-US" sz="160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42505">
                <a:tc>
                  <a:txBody>
                    <a:bodyPr/>
                    <a:lstStyle/>
                    <a:p>
                      <a:r>
                        <a:rPr lang="en-US" sz="1600" b="1" smtClean="0">
                          <a:solidFill>
                            <a:schemeClr val="bg1"/>
                          </a:solidFill>
                        </a:rPr>
                        <a:t>Vietnam</a:t>
                      </a:r>
                      <a:endParaRPr lang="en-US" sz="1600" b="1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53</a:t>
                      </a:r>
                      <a:endParaRPr lang="en-US" sz="160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53</a:t>
                      </a:r>
                      <a:endParaRPr lang="en-US" sz="160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53</a:t>
                      </a:r>
                      <a:endParaRPr lang="en-US" sz="160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48</a:t>
                      </a:r>
                      <a:endParaRPr lang="en-US" sz="160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64</a:t>
                      </a:r>
                      <a:endParaRPr lang="en-US" sz="160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42505">
                <a:tc>
                  <a:txBody>
                    <a:bodyPr/>
                    <a:lstStyle/>
                    <a:p>
                      <a:r>
                        <a:rPr lang="en-US" sz="1600" b="1" smtClean="0">
                          <a:solidFill>
                            <a:schemeClr val="bg1"/>
                          </a:solidFill>
                        </a:rPr>
                        <a:t>Philippines</a:t>
                      </a:r>
                      <a:endParaRPr lang="en-US" sz="1600" b="1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65</a:t>
                      </a:r>
                      <a:endParaRPr lang="en-US" sz="160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44</a:t>
                      </a:r>
                      <a:endParaRPr lang="en-US" sz="160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52</a:t>
                      </a:r>
                      <a:endParaRPr lang="en-US" sz="160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57</a:t>
                      </a:r>
                      <a:endParaRPr lang="en-US" sz="160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71</a:t>
                      </a:r>
                      <a:endParaRPr lang="en-US" sz="160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42505">
                <a:tc>
                  <a:txBody>
                    <a:bodyPr/>
                    <a:lstStyle/>
                    <a:p>
                      <a:r>
                        <a:rPr lang="en-US" sz="1600" b="1" smtClean="0">
                          <a:solidFill>
                            <a:schemeClr val="bg1"/>
                          </a:solidFill>
                        </a:rPr>
                        <a:t>Cambodia</a:t>
                      </a:r>
                      <a:endParaRPr lang="en-US" sz="1600" b="1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81</a:t>
                      </a:r>
                      <a:endParaRPr lang="en-US" sz="160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129</a:t>
                      </a:r>
                      <a:endParaRPr lang="en-US" sz="160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101</a:t>
                      </a:r>
                      <a:endParaRPr lang="en-US" sz="160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83</a:t>
                      </a:r>
                      <a:endParaRPr lang="en-US" sz="160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73</a:t>
                      </a:r>
                      <a:endParaRPr lang="en-US" sz="160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42505">
                <a:tc>
                  <a:txBody>
                    <a:bodyPr/>
                    <a:lstStyle/>
                    <a:p>
                      <a:r>
                        <a:rPr lang="en-US" sz="1600" b="1" smtClean="0">
                          <a:solidFill>
                            <a:schemeClr val="bg1"/>
                          </a:solidFill>
                        </a:rPr>
                        <a:t>Myanmar</a:t>
                      </a:r>
                      <a:endParaRPr lang="en-US" sz="1600" b="1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147</a:t>
                      </a:r>
                      <a:endParaRPr lang="en-US" sz="160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133</a:t>
                      </a:r>
                      <a:endParaRPr lang="en-US" sz="160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129</a:t>
                      </a:r>
                      <a:endParaRPr lang="en-US" sz="160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145</a:t>
                      </a:r>
                      <a:endParaRPr lang="en-US" sz="160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113</a:t>
                      </a:r>
                      <a:endParaRPr lang="en-US" sz="160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42505">
                <a:tc>
                  <a:txBody>
                    <a:bodyPr/>
                    <a:lstStyle/>
                    <a:p>
                      <a:r>
                        <a:rPr lang="en-US" sz="1600" b="1" smtClean="0">
                          <a:solidFill>
                            <a:schemeClr val="bg1"/>
                          </a:solidFill>
                        </a:rPr>
                        <a:t>Laos PDR</a:t>
                      </a:r>
                      <a:endParaRPr lang="en-US" sz="1600" b="1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117</a:t>
                      </a:r>
                      <a:endParaRPr lang="en-US" sz="160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118</a:t>
                      </a:r>
                      <a:endParaRPr lang="en-US" sz="160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109</a:t>
                      </a:r>
                      <a:endParaRPr lang="en-US" sz="160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131</a:t>
                      </a:r>
                      <a:endParaRPr lang="en-US" sz="160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/>
                        <a:t>152</a:t>
                      </a:r>
                      <a:endParaRPr lang="en-US" sz="160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2" name="Rectangle 11"/>
          <p:cNvSpPr/>
          <p:nvPr/>
        </p:nvSpPr>
        <p:spPr>
          <a:xfrm>
            <a:off x="740392" y="2744057"/>
            <a:ext cx="7696200" cy="3810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38200" y="4843790"/>
            <a:ext cx="44741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i="1" smtClean="0"/>
              <a:t>Sumber : LPI, World Bank</a:t>
            </a:r>
            <a:endParaRPr lang="en-US" sz="1600" i="1"/>
          </a:p>
        </p:txBody>
      </p:sp>
      <p:sp>
        <p:nvSpPr>
          <p:cNvPr id="15" name="TextBox 14"/>
          <p:cNvSpPr txBox="1"/>
          <p:nvPr/>
        </p:nvSpPr>
        <p:spPr>
          <a:xfrm>
            <a:off x="850710" y="5410200"/>
            <a:ext cx="75983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smtClean="0">
                <a:solidFill>
                  <a:srgbClr val="002060"/>
                </a:solidFill>
              </a:rPr>
              <a:t>Komponen penilaian : Infrastructure, </a:t>
            </a:r>
            <a:r>
              <a:rPr lang="en-US" sz="1600" b="1">
                <a:solidFill>
                  <a:srgbClr val="002060"/>
                </a:solidFill>
              </a:rPr>
              <a:t>Customs, </a:t>
            </a:r>
            <a:r>
              <a:rPr lang="en-US" sz="1600" b="1" smtClean="0">
                <a:solidFill>
                  <a:srgbClr val="002060"/>
                </a:solidFill>
              </a:rPr>
              <a:t>International Shipments, Logistic Quality and Competence, Tracking and Tracing, Timelines.  </a:t>
            </a:r>
            <a:endParaRPr lang="en-US" sz="1600" b="1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0713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d-ID" dirty="0" smtClean="0"/>
              <a:t>Pengeluaran Dokap – Barang Cair/Gas </a:t>
            </a:r>
            <a:r>
              <a:rPr lang="en-US" sz="2400" i="1" dirty="0" smtClean="0">
                <a:solidFill>
                  <a:prstClr val="black"/>
                </a:solidFill>
              </a:rPr>
              <a:t>(</a:t>
            </a:r>
            <a:r>
              <a:rPr lang="id-ID" sz="2400" i="1" dirty="0" smtClean="0">
                <a:solidFill>
                  <a:prstClr val="black"/>
                </a:solidFill>
              </a:rPr>
              <a:t>1</a:t>
            </a:r>
            <a:r>
              <a:rPr lang="en-US" sz="2400" i="1" dirty="0" smtClean="0">
                <a:solidFill>
                  <a:prstClr val="black"/>
                </a:solidFill>
              </a:rPr>
              <a:t>)</a:t>
            </a:r>
            <a:endParaRPr lang="en-US" i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ED7A0B3-6BA3-4B3C-BA8F-584BBF00FD78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786489498"/>
              </p:ext>
            </p:extLst>
          </p:nvPr>
        </p:nvGraphicFramePr>
        <p:xfrm>
          <a:off x="628650" y="1397000"/>
          <a:ext cx="8111938" cy="51248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66285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d-ID" dirty="0" smtClean="0"/>
              <a:t>Pengeluaran Dokap – Barang Cair/Gas </a:t>
            </a:r>
            <a:r>
              <a:rPr lang="en-US" sz="2400" i="1" dirty="0" smtClean="0">
                <a:solidFill>
                  <a:prstClr val="black"/>
                </a:solidFill>
              </a:rPr>
              <a:t>(</a:t>
            </a:r>
            <a:r>
              <a:rPr lang="id-ID" sz="2400" i="1" dirty="0" smtClean="0">
                <a:solidFill>
                  <a:prstClr val="black"/>
                </a:solidFill>
              </a:rPr>
              <a:t>2</a:t>
            </a:r>
            <a:r>
              <a:rPr lang="en-US" sz="2400" i="1" dirty="0" smtClean="0">
                <a:solidFill>
                  <a:prstClr val="black"/>
                </a:solidFill>
              </a:rPr>
              <a:t>)</a:t>
            </a:r>
            <a:endParaRPr lang="en-US" i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ED7A0B3-6BA3-4B3C-BA8F-584BBF00FD78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>
            <a:off x="6317221" y="1181521"/>
            <a:ext cx="0" cy="3903287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lowchart: Document 6"/>
          <p:cNvSpPr/>
          <p:nvPr/>
        </p:nvSpPr>
        <p:spPr>
          <a:xfrm>
            <a:off x="1616635" y="1564572"/>
            <a:ext cx="1240491" cy="779930"/>
          </a:xfrm>
          <a:prstGeom prst="flowChartDocumen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id-ID" sz="1600" dirty="0" smtClean="0">
                <a:solidFill>
                  <a:schemeClr val="tx1"/>
                </a:solidFill>
              </a:rPr>
              <a:t>Persetujuan KK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1509059" y="3040856"/>
            <a:ext cx="6182844" cy="134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1616635" y="2967644"/>
            <a:ext cx="134471" cy="1344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4310529" y="2972874"/>
            <a:ext cx="134471" cy="1344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6742952" y="2987068"/>
            <a:ext cx="134471" cy="1344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lowchart: Document 11"/>
          <p:cNvSpPr/>
          <p:nvPr/>
        </p:nvSpPr>
        <p:spPr>
          <a:xfrm>
            <a:off x="4377764" y="1564572"/>
            <a:ext cx="1240491" cy="779930"/>
          </a:xfrm>
          <a:prstGeom prst="flowChartDocumen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id-ID" sz="1600" dirty="0" smtClean="0">
                <a:solidFill>
                  <a:schemeClr val="tx1"/>
                </a:solidFill>
              </a:rPr>
              <a:t>BC 2.8</a:t>
            </a:r>
          </a:p>
        </p:txBody>
      </p:sp>
      <p:sp>
        <p:nvSpPr>
          <p:cNvPr id="13" name="Flowchart: Document 12"/>
          <p:cNvSpPr/>
          <p:nvPr/>
        </p:nvSpPr>
        <p:spPr>
          <a:xfrm>
            <a:off x="6817658" y="1564572"/>
            <a:ext cx="1240491" cy="779930"/>
          </a:xfrm>
          <a:prstGeom prst="flowChartDocumen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id-ID" sz="1600" dirty="0" smtClean="0">
                <a:solidFill>
                  <a:schemeClr val="tx1"/>
                </a:solidFill>
              </a:rPr>
              <a:t>BC 2.8</a:t>
            </a:r>
          </a:p>
        </p:txBody>
      </p:sp>
      <p:sp>
        <p:nvSpPr>
          <p:cNvPr id="14" name="Down Arrow 13"/>
          <p:cNvSpPr/>
          <p:nvPr/>
        </p:nvSpPr>
        <p:spPr>
          <a:xfrm>
            <a:off x="1683870" y="3235091"/>
            <a:ext cx="2211294" cy="1210235"/>
          </a:xfrm>
          <a:prstGeom prst="downArrow">
            <a:avLst>
              <a:gd name="adj1" fmla="val 100000"/>
              <a:gd name="adj2" fmla="val 44444"/>
            </a:avLst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 err="1" smtClean="0"/>
              <a:t>uninterupted</a:t>
            </a:r>
            <a:endParaRPr lang="id-ID" dirty="0" smtClean="0"/>
          </a:p>
          <a:p>
            <a:pPr algn="ctr"/>
            <a:r>
              <a:rPr lang="id-ID" dirty="0" err="1" smtClean="0"/>
              <a:t>flow</a:t>
            </a:r>
            <a:endParaRPr lang="en-US" dirty="0"/>
          </a:p>
        </p:txBody>
      </p:sp>
      <p:sp>
        <p:nvSpPr>
          <p:cNvPr id="15" name="Down Arrow 14"/>
          <p:cNvSpPr/>
          <p:nvPr/>
        </p:nvSpPr>
        <p:spPr>
          <a:xfrm>
            <a:off x="3895165" y="3229114"/>
            <a:ext cx="2408610" cy="1210235"/>
          </a:xfrm>
          <a:prstGeom prst="downArrow">
            <a:avLst>
              <a:gd name="adj1" fmla="val 100000"/>
              <a:gd name="adj2" fmla="val 44444"/>
            </a:avLst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 err="1" smtClean="0"/>
              <a:t>uninterupted</a:t>
            </a:r>
            <a:endParaRPr lang="id-ID" dirty="0" smtClean="0"/>
          </a:p>
          <a:p>
            <a:pPr algn="ctr"/>
            <a:r>
              <a:rPr lang="id-ID" dirty="0" err="1" smtClean="0"/>
              <a:t>flow</a:t>
            </a:r>
            <a:endParaRPr lang="en-US" dirty="0"/>
          </a:p>
        </p:txBody>
      </p:sp>
      <p:sp>
        <p:nvSpPr>
          <p:cNvPr id="16" name="Oval 15"/>
          <p:cNvSpPr/>
          <p:nvPr/>
        </p:nvSpPr>
        <p:spPr>
          <a:xfrm>
            <a:off x="3827929" y="2971380"/>
            <a:ext cx="134471" cy="1344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6236540" y="2991551"/>
            <a:ext cx="134471" cy="1344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3895164" y="1181521"/>
            <a:ext cx="0" cy="3903287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683869" y="1143000"/>
            <a:ext cx="0" cy="3903287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811774" y="1181521"/>
            <a:ext cx="0" cy="3903287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4377764" y="1181521"/>
            <a:ext cx="0" cy="3903287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Left Brace 21"/>
          <p:cNvSpPr/>
          <p:nvPr/>
        </p:nvSpPr>
        <p:spPr>
          <a:xfrm rot="16200000">
            <a:off x="4026599" y="5075143"/>
            <a:ext cx="219732" cy="482599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3855566" y="5528514"/>
            <a:ext cx="556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dirty="0" smtClean="0"/>
              <a:t>2 </a:t>
            </a:r>
            <a:r>
              <a:rPr lang="id-ID" dirty="0" err="1" smtClean="0"/>
              <a:t>hr</a:t>
            </a:r>
            <a:endParaRPr lang="en-US" dirty="0"/>
          </a:p>
        </p:txBody>
      </p:sp>
      <p:sp>
        <p:nvSpPr>
          <p:cNvPr id="24" name="Left Brace 23"/>
          <p:cNvSpPr/>
          <p:nvPr/>
        </p:nvSpPr>
        <p:spPr>
          <a:xfrm rot="16200000">
            <a:off x="2643283" y="4215975"/>
            <a:ext cx="292470" cy="2211295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2324470" y="5528514"/>
            <a:ext cx="8835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dirty="0" smtClean="0"/>
              <a:t>1 bulan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0376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id-ID" dirty="0"/>
              <a:t>Pengeluaran Dokap – Barang </a:t>
            </a:r>
            <a:r>
              <a:rPr lang="id-ID" dirty="0" smtClean="0"/>
              <a:t>Non Cair/Gas </a:t>
            </a:r>
            <a:r>
              <a:rPr lang="en-US" sz="2400" i="1" dirty="0">
                <a:solidFill>
                  <a:prstClr val="black"/>
                </a:solidFill>
              </a:rPr>
              <a:t>(</a:t>
            </a:r>
            <a:r>
              <a:rPr lang="id-ID" sz="2400" i="1" dirty="0">
                <a:solidFill>
                  <a:prstClr val="black"/>
                </a:solidFill>
              </a:rPr>
              <a:t>1</a:t>
            </a:r>
            <a:r>
              <a:rPr lang="en-US" sz="2400" i="1" dirty="0">
                <a:solidFill>
                  <a:prstClr val="black"/>
                </a:solidFill>
              </a:rPr>
              <a:t>)</a:t>
            </a:r>
            <a:endParaRPr lang="en-US" i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ED7A0B3-6BA3-4B3C-BA8F-584BBF00FD78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888367160"/>
              </p:ext>
            </p:extLst>
          </p:nvPr>
        </p:nvGraphicFramePr>
        <p:xfrm>
          <a:off x="628650" y="1397000"/>
          <a:ext cx="8111938" cy="51248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12579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id-ID" dirty="0"/>
              <a:t>Pengeluaran Dokap – Barang </a:t>
            </a:r>
            <a:r>
              <a:rPr lang="id-ID" dirty="0" smtClean="0"/>
              <a:t>Non Cair/Gas </a:t>
            </a:r>
            <a:r>
              <a:rPr lang="en-US" sz="2400" i="1" dirty="0" smtClean="0">
                <a:solidFill>
                  <a:prstClr val="black"/>
                </a:solidFill>
              </a:rPr>
              <a:t>(</a:t>
            </a:r>
            <a:r>
              <a:rPr lang="id-ID" sz="2400" i="1" dirty="0" smtClean="0">
                <a:solidFill>
                  <a:prstClr val="black"/>
                </a:solidFill>
              </a:rPr>
              <a:t>2</a:t>
            </a:r>
            <a:r>
              <a:rPr lang="en-US" sz="2400" i="1" dirty="0" smtClean="0">
                <a:solidFill>
                  <a:prstClr val="black"/>
                </a:solidFill>
              </a:rPr>
              <a:t>)</a:t>
            </a:r>
            <a:endParaRPr lang="en-US" i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ED7A0B3-6BA3-4B3C-BA8F-584BBF00FD78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  <p:sp>
        <p:nvSpPr>
          <p:cNvPr id="5" name="Flowchart: Document 4"/>
          <p:cNvSpPr/>
          <p:nvPr/>
        </p:nvSpPr>
        <p:spPr>
          <a:xfrm>
            <a:off x="838200" y="1913217"/>
            <a:ext cx="1240491" cy="779930"/>
          </a:xfrm>
          <a:prstGeom prst="flowChartDocumen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id-ID" sz="1600" dirty="0" smtClean="0">
                <a:solidFill>
                  <a:schemeClr val="tx1"/>
                </a:solidFill>
              </a:rPr>
              <a:t>Persetujuan KK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2078691" y="3269456"/>
            <a:ext cx="6182844" cy="134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l 6"/>
          <p:cNvSpPr/>
          <p:nvPr/>
        </p:nvSpPr>
        <p:spPr>
          <a:xfrm>
            <a:off x="2186267" y="3196244"/>
            <a:ext cx="134471" cy="1344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880161" y="3201474"/>
            <a:ext cx="134471" cy="1344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7332008" y="3215668"/>
            <a:ext cx="134471" cy="1344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own Arrow 9"/>
          <p:cNvSpPr/>
          <p:nvPr/>
        </p:nvSpPr>
        <p:spPr>
          <a:xfrm>
            <a:off x="2591359" y="3439363"/>
            <a:ext cx="201708" cy="1210235"/>
          </a:xfrm>
          <a:prstGeom prst="downArrow">
            <a:avLst>
              <a:gd name="adj1" fmla="val 51006"/>
              <a:gd name="adj2" fmla="val 4444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Down Arrow 10"/>
          <p:cNvSpPr/>
          <p:nvPr/>
        </p:nvSpPr>
        <p:spPr>
          <a:xfrm>
            <a:off x="3315256" y="3439363"/>
            <a:ext cx="201708" cy="1210235"/>
          </a:xfrm>
          <a:prstGeom prst="downArrow">
            <a:avLst>
              <a:gd name="adj1" fmla="val 51006"/>
              <a:gd name="adj2" fmla="val 4444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Down Arrow 11"/>
          <p:cNvSpPr/>
          <p:nvPr/>
        </p:nvSpPr>
        <p:spPr>
          <a:xfrm>
            <a:off x="4039153" y="3439363"/>
            <a:ext cx="201708" cy="1210235"/>
          </a:xfrm>
          <a:prstGeom prst="downArrow">
            <a:avLst>
              <a:gd name="adj1" fmla="val 51006"/>
              <a:gd name="adj2" fmla="val 4444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Flowchart: Document 12"/>
          <p:cNvSpPr/>
          <p:nvPr/>
        </p:nvSpPr>
        <p:spPr>
          <a:xfrm>
            <a:off x="2422433" y="2823251"/>
            <a:ext cx="520325" cy="358588"/>
          </a:xfrm>
          <a:prstGeom prst="flowChartDocumen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id-ID" sz="1000" dirty="0" err="1" smtClean="0">
                <a:solidFill>
                  <a:schemeClr val="tx1"/>
                </a:solidFill>
              </a:rPr>
              <a:t>Dokap</a:t>
            </a:r>
            <a:endParaRPr lang="id-ID" sz="1000" dirty="0" smtClean="0">
              <a:solidFill>
                <a:schemeClr val="tx1"/>
              </a:solidFill>
            </a:endParaRPr>
          </a:p>
        </p:txBody>
      </p:sp>
      <p:sp>
        <p:nvSpPr>
          <p:cNvPr id="14" name="Flowchart: Document 13"/>
          <p:cNvSpPr/>
          <p:nvPr/>
        </p:nvSpPr>
        <p:spPr>
          <a:xfrm>
            <a:off x="3149134" y="2830186"/>
            <a:ext cx="520325" cy="358588"/>
          </a:xfrm>
          <a:prstGeom prst="flowChartDocumen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id-ID" sz="1000" dirty="0" err="1" smtClean="0">
                <a:solidFill>
                  <a:schemeClr val="tx1"/>
                </a:solidFill>
              </a:rPr>
              <a:t>Dokap</a:t>
            </a:r>
            <a:endParaRPr lang="id-ID" sz="1000" dirty="0" smtClean="0">
              <a:solidFill>
                <a:schemeClr val="tx1"/>
              </a:solidFill>
            </a:endParaRPr>
          </a:p>
        </p:txBody>
      </p:sp>
      <p:sp>
        <p:nvSpPr>
          <p:cNvPr id="15" name="Flowchart: Document 14"/>
          <p:cNvSpPr/>
          <p:nvPr/>
        </p:nvSpPr>
        <p:spPr>
          <a:xfrm>
            <a:off x="3875835" y="2823251"/>
            <a:ext cx="520325" cy="358588"/>
          </a:xfrm>
          <a:prstGeom prst="flowChartDocumen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id-ID" sz="1000" dirty="0" err="1" smtClean="0">
                <a:solidFill>
                  <a:schemeClr val="tx1"/>
                </a:solidFill>
              </a:rPr>
              <a:t>Dokap</a:t>
            </a:r>
            <a:endParaRPr lang="id-ID" sz="1000" dirty="0" smtClean="0">
              <a:solidFill>
                <a:schemeClr val="tx1"/>
              </a:solidFill>
            </a:endParaRPr>
          </a:p>
        </p:txBody>
      </p:sp>
      <p:sp>
        <p:nvSpPr>
          <p:cNvPr id="16" name="Flowchart: Document 15"/>
          <p:cNvSpPr/>
          <p:nvPr/>
        </p:nvSpPr>
        <p:spPr>
          <a:xfrm>
            <a:off x="4987833" y="2821757"/>
            <a:ext cx="520325" cy="358588"/>
          </a:xfrm>
          <a:prstGeom prst="flowChartDocumen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id-ID" sz="1000" dirty="0" err="1" smtClean="0">
                <a:solidFill>
                  <a:schemeClr val="tx1"/>
                </a:solidFill>
              </a:rPr>
              <a:t>Dokap</a:t>
            </a:r>
            <a:endParaRPr lang="id-ID" sz="1000" dirty="0" smtClean="0">
              <a:solidFill>
                <a:schemeClr val="tx1"/>
              </a:solidFill>
            </a:endParaRPr>
          </a:p>
        </p:txBody>
      </p:sp>
      <p:sp>
        <p:nvSpPr>
          <p:cNvPr id="17" name="Flowchart: Document 16"/>
          <p:cNvSpPr/>
          <p:nvPr/>
        </p:nvSpPr>
        <p:spPr>
          <a:xfrm>
            <a:off x="5714534" y="2828692"/>
            <a:ext cx="520325" cy="358588"/>
          </a:xfrm>
          <a:prstGeom prst="flowChartDocumen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id-ID" sz="1000" dirty="0" err="1" smtClean="0">
                <a:solidFill>
                  <a:schemeClr val="tx1"/>
                </a:solidFill>
              </a:rPr>
              <a:t>Dokap</a:t>
            </a:r>
            <a:endParaRPr lang="id-ID" sz="1000" dirty="0" smtClean="0">
              <a:solidFill>
                <a:schemeClr val="tx1"/>
              </a:solidFill>
            </a:endParaRPr>
          </a:p>
        </p:txBody>
      </p:sp>
      <p:sp>
        <p:nvSpPr>
          <p:cNvPr id="18" name="Down Arrow 17"/>
          <p:cNvSpPr/>
          <p:nvPr/>
        </p:nvSpPr>
        <p:spPr>
          <a:xfrm>
            <a:off x="5117542" y="3439363"/>
            <a:ext cx="201708" cy="1210235"/>
          </a:xfrm>
          <a:prstGeom prst="downArrow">
            <a:avLst>
              <a:gd name="adj1" fmla="val 51006"/>
              <a:gd name="adj2" fmla="val 4444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Down Arrow 18"/>
          <p:cNvSpPr/>
          <p:nvPr/>
        </p:nvSpPr>
        <p:spPr>
          <a:xfrm>
            <a:off x="5841439" y="3439363"/>
            <a:ext cx="201708" cy="1210235"/>
          </a:xfrm>
          <a:prstGeom prst="downArrow">
            <a:avLst>
              <a:gd name="adj1" fmla="val 51006"/>
              <a:gd name="adj2" fmla="val 4444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Down Arrow 19"/>
          <p:cNvSpPr/>
          <p:nvPr/>
        </p:nvSpPr>
        <p:spPr>
          <a:xfrm>
            <a:off x="6565336" y="3439363"/>
            <a:ext cx="201708" cy="1210235"/>
          </a:xfrm>
          <a:prstGeom prst="downArrow">
            <a:avLst>
              <a:gd name="adj1" fmla="val 51006"/>
              <a:gd name="adj2" fmla="val 4444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Oval 20"/>
          <p:cNvSpPr/>
          <p:nvPr/>
        </p:nvSpPr>
        <p:spPr>
          <a:xfrm>
            <a:off x="4397561" y="3199980"/>
            <a:ext cx="134471" cy="1344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6819619" y="3220151"/>
            <a:ext cx="134471" cy="1344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Connector 22"/>
          <p:cNvCxnSpPr/>
          <p:nvPr/>
        </p:nvCxnSpPr>
        <p:spPr>
          <a:xfrm>
            <a:off x="6886853" y="1410121"/>
            <a:ext cx="0" cy="3903287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4464796" y="1410121"/>
            <a:ext cx="0" cy="3903287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2253501" y="1371600"/>
            <a:ext cx="0" cy="3903287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7381406" y="1410121"/>
            <a:ext cx="0" cy="3903287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4947396" y="1410121"/>
            <a:ext cx="0" cy="3903287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Left Brace 27"/>
          <p:cNvSpPr/>
          <p:nvPr/>
        </p:nvSpPr>
        <p:spPr>
          <a:xfrm rot="16200000">
            <a:off x="4596231" y="5303743"/>
            <a:ext cx="219732" cy="482599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4425198" y="5757114"/>
            <a:ext cx="556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dirty="0" smtClean="0"/>
              <a:t>2 </a:t>
            </a:r>
            <a:r>
              <a:rPr lang="id-ID" dirty="0" err="1" smtClean="0"/>
              <a:t>hr</a:t>
            </a:r>
            <a:endParaRPr lang="en-US" dirty="0"/>
          </a:p>
        </p:txBody>
      </p:sp>
      <p:sp>
        <p:nvSpPr>
          <p:cNvPr id="30" name="Left Brace 29"/>
          <p:cNvSpPr/>
          <p:nvPr/>
        </p:nvSpPr>
        <p:spPr>
          <a:xfrm rot="16200000">
            <a:off x="3212915" y="4444575"/>
            <a:ext cx="292470" cy="2211295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2894102" y="5757114"/>
            <a:ext cx="7200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dirty="0" smtClean="0"/>
              <a:t>1 hari</a:t>
            </a:r>
            <a:endParaRPr lang="en-US" dirty="0"/>
          </a:p>
        </p:txBody>
      </p:sp>
      <p:sp>
        <p:nvSpPr>
          <p:cNvPr id="32" name="Flowchart: Document 31"/>
          <p:cNvSpPr/>
          <p:nvPr/>
        </p:nvSpPr>
        <p:spPr>
          <a:xfrm>
            <a:off x="4626909" y="1913756"/>
            <a:ext cx="1240491" cy="779930"/>
          </a:xfrm>
          <a:prstGeom prst="flowChartDocumen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id-ID" sz="1600" dirty="0" smtClean="0">
                <a:solidFill>
                  <a:schemeClr val="tx1"/>
                </a:solidFill>
              </a:rPr>
              <a:t>BC 2.8</a:t>
            </a:r>
          </a:p>
        </p:txBody>
      </p:sp>
      <p:sp>
        <p:nvSpPr>
          <p:cNvPr id="33" name="Flowchart: Document 32"/>
          <p:cNvSpPr/>
          <p:nvPr/>
        </p:nvSpPr>
        <p:spPr>
          <a:xfrm>
            <a:off x="7065309" y="1900941"/>
            <a:ext cx="1240491" cy="779930"/>
          </a:xfrm>
          <a:prstGeom prst="flowChartDocumen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id-ID" sz="1600" dirty="0" smtClean="0">
                <a:solidFill>
                  <a:schemeClr val="tx1"/>
                </a:solidFill>
              </a:rPr>
              <a:t>BC 2.8</a:t>
            </a:r>
          </a:p>
        </p:txBody>
      </p:sp>
      <p:sp>
        <p:nvSpPr>
          <p:cNvPr id="34" name="Flowchart: Document 33"/>
          <p:cNvSpPr/>
          <p:nvPr/>
        </p:nvSpPr>
        <p:spPr>
          <a:xfrm>
            <a:off x="6441235" y="2821757"/>
            <a:ext cx="520325" cy="358588"/>
          </a:xfrm>
          <a:prstGeom prst="flowChartDocumen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id-ID" sz="1000" dirty="0" err="1" smtClean="0">
                <a:solidFill>
                  <a:schemeClr val="tx1"/>
                </a:solidFill>
              </a:rPr>
              <a:t>Dokap</a:t>
            </a:r>
            <a:endParaRPr lang="id-ID" sz="10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071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ctrTitle"/>
          </p:nvPr>
        </p:nvSpPr>
        <p:spPr>
          <a:xfrm>
            <a:off x="1327150" y="2049463"/>
            <a:ext cx="7772400" cy="1470025"/>
          </a:xfrm>
        </p:spPr>
        <p:txBody>
          <a:bodyPr/>
          <a:lstStyle/>
          <a:p>
            <a:pPr eaLnBrk="1" hangingPunct="1"/>
            <a:r>
              <a:rPr lang="en-US" altLang="en-US" sz="3200" smtClean="0"/>
              <a:t>TERIMAKASIH</a:t>
            </a:r>
            <a:endParaRPr lang="en-US" altLang="en-US" sz="4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353704" y="4572000"/>
            <a:ext cx="8596952" cy="11430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b="1" smtClean="0">
                <a:solidFill>
                  <a:schemeClr val="tx1"/>
                </a:solidFill>
              </a:rPr>
              <a:t>70% Importasi barang ke Indonesia diselesaikan di Pelabuhan Tanjung Priok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b="1" smtClean="0">
                <a:solidFill>
                  <a:schemeClr val="tx1"/>
                </a:solidFill>
              </a:rPr>
              <a:t>Pelabuhan Tanjung Priok menjadi Pelabuhan Bongkar sekaligus tempat Clearance Barang Impor </a:t>
            </a:r>
          </a:p>
        </p:txBody>
      </p:sp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800" smtClean="0"/>
              <a:t>PENUMPUKAN PENYELESAIAN BARANG IMPOR</a:t>
            </a:r>
            <a:endParaRPr lang="en-US" altLang="en-US" sz="320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005EE83-9301-4F3D-8A24-3564B7C06739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0288562"/>
              </p:ext>
            </p:extLst>
          </p:nvPr>
        </p:nvGraphicFramePr>
        <p:xfrm>
          <a:off x="375312" y="1170296"/>
          <a:ext cx="8534400" cy="2992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1891"/>
                <a:gridCol w="3685309"/>
                <a:gridCol w="1121392"/>
                <a:gridCol w="1447800"/>
                <a:gridCol w="1698008"/>
              </a:tblGrid>
              <a:tr h="375920"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No</a:t>
                      </a:r>
                      <a:endParaRPr lang="en-US" sz="1400" b="1"/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Indicator</a:t>
                      </a:r>
                      <a:endParaRPr lang="en-US" sz="1400" b="1"/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Indonesia</a:t>
                      </a:r>
                      <a:endParaRPr lang="en-US" sz="1400" b="1"/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Region : East Asia &amp; Pacific</a:t>
                      </a:r>
                      <a:endParaRPr lang="en-US" sz="1400" b="1"/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Income : Lower Middle Income</a:t>
                      </a:r>
                      <a:endParaRPr lang="en-US" sz="1400" b="1"/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0" smtClean="0"/>
                        <a:t>1</a:t>
                      </a:r>
                      <a:endParaRPr lang="en-US" sz="1200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smtClean="0"/>
                        <a:t>Clearance time without physical inspection (days)</a:t>
                      </a:r>
                      <a:endParaRPr lang="en-US" sz="1200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smtClean="0"/>
                        <a:t>2 days</a:t>
                      </a:r>
                      <a:endParaRPr lang="en-US" sz="1200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smtClean="0"/>
                        <a:t>2 days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smtClean="0"/>
                        <a:t>2 days</a:t>
                      </a:r>
                    </a:p>
                  </a:txBody>
                  <a:tcPr/>
                </a:tc>
              </a:tr>
              <a:tr h="121921">
                <a:tc>
                  <a:txBody>
                    <a:bodyPr/>
                    <a:lstStyle/>
                    <a:p>
                      <a:pPr algn="ctr"/>
                      <a:r>
                        <a:rPr lang="en-US" sz="1200" b="0" smtClean="0"/>
                        <a:t>2</a:t>
                      </a:r>
                      <a:endParaRPr lang="en-US" sz="1200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smtClean="0"/>
                        <a:t>Clearance time with physical inspection (days)</a:t>
                      </a:r>
                      <a:endParaRPr lang="en-US" sz="1200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smtClean="0"/>
                        <a:t>4 days</a:t>
                      </a:r>
                      <a:endParaRPr lang="en-US" sz="1200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smtClean="0"/>
                        <a:t>3 days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smtClean="0"/>
                        <a:t>4 days</a:t>
                      </a:r>
                    </a:p>
                  </a:txBody>
                  <a:tcPr/>
                </a:tc>
              </a:tr>
              <a:tr h="167641">
                <a:tc>
                  <a:txBody>
                    <a:bodyPr/>
                    <a:lstStyle/>
                    <a:p>
                      <a:pPr algn="ctr"/>
                      <a:r>
                        <a:rPr lang="en-US" sz="1200" b="0" smtClean="0"/>
                        <a:t>3</a:t>
                      </a:r>
                      <a:endParaRPr lang="en-US" sz="1200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smtClean="0"/>
                        <a:t>Physical inspection (%)</a:t>
                      </a:r>
                      <a:endParaRPr lang="en-US" sz="1200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smtClean="0"/>
                        <a:t>5.13 %</a:t>
                      </a:r>
                      <a:endParaRPr lang="en-US" sz="1200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smtClean="0"/>
                        <a:t>14.54 %</a:t>
                      </a:r>
                      <a:endParaRPr lang="en-US" sz="1200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smtClean="0"/>
                        <a:t>76.1 %</a:t>
                      </a:r>
                      <a:endParaRPr lang="en-US" sz="1200" b="0"/>
                    </a:p>
                  </a:txBody>
                  <a:tcPr/>
                </a:tc>
              </a:tr>
              <a:tr h="137161">
                <a:tc>
                  <a:txBody>
                    <a:bodyPr/>
                    <a:lstStyle/>
                    <a:p>
                      <a:pPr algn="ctr"/>
                      <a:r>
                        <a:rPr lang="en-US" sz="1200" b="0" smtClean="0"/>
                        <a:t>4</a:t>
                      </a:r>
                      <a:endParaRPr lang="en-US" sz="1200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smtClean="0"/>
                        <a:t>Multiple inspection (%)</a:t>
                      </a:r>
                      <a:endParaRPr lang="en-US" sz="1200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smtClean="0"/>
                        <a:t>2.1 %</a:t>
                      </a:r>
                      <a:endParaRPr lang="en-US" sz="1200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smtClean="0"/>
                        <a:t>5.26 %</a:t>
                      </a:r>
                      <a:endParaRPr lang="en-US" sz="1200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smtClean="0"/>
                        <a:t>89.87 %</a:t>
                      </a:r>
                      <a:endParaRPr lang="en-US" sz="1200" b="0"/>
                    </a:p>
                  </a:txBody>
                  <a:tcPr/>
                </a:tc>
              </a:tr>
              <a:tr h="335281">
                <a:tc>
                  <a:txBody>
                    <a:bodyPr/>
                    <a:lstStyle/>
                    <a:p>
                      <a:pPr algn="ctr"/>
                      <a:r>
                        <a:rPr lang="en-US" sz="1200" b="0" smtClean="0"/>
                        <a:t>5</a:t>
                      </a:r>
                      <a:endParaRPr lang="en-US" sz="1200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smtClean="0"/>
                        <a:t>Declarations submitted and processed electronically and on-line (%)</a:t>
                      </a:r>
                      <a:endParaRPr lang="en-US" sz="1200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smtClean="0"/>
                        <a:t>88.89 %</a:t>
                      </a:r>
                      <a:endParaRPr lang="en-US" sz="1200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smtClean="0"/>
                        <a:t>74.86 %</a:t>
                      </a:r>
                      <a:endParaRPr lang="en-US" sz="1200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smtClean="0"/>
                        <a:t>88.08 %</a:t>
                      </a:r>
                      <a:endParaRPr lang="en-US" sz="1200" b="0"/>
                    </a:p>
                  </a:txBody>
                  <a:tcPr/>
                </a:tc>
              </a:tr>
              <a:tr h="213361">
                <a:tc>
                  <a:txBody>
                    <a:bodyPr/>
                    <a:lstStyle/>
                    <a:p>
                      <a:pPr algn="ctr"/>
                      <a:r>
                        <a:rPr lang="en-US" sz="1200" b="0" smtClean="0"/>
                        <a:t>6</a:t>
                      </a:r>
                      <a:endParaRPr lang="en-US" sz="1200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smtClean="0"/>
                        <a:t>Importers use a licensed Customs Broker (%)</a:t>
                      </a:r>
                      <a:endParaRPr lang="en-US" sz="1200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smtClean="0"/>
                        <a:t>100 %</a:t>
                      </a:r>
                      <a:endParaRPr lang="en-US" sz="1200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smtClean="0"/>
                        <a:t>72.55 %</a:t>
                      </a:r>
                      <a:endParaRPr lang="en-US" sz="1200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smtClean="0"/>
                        <a:t>90.43 %</a:t>
                      </a:r>
                      <a:endParaRPr lang="en-US" sz="1200" b="0"/>
                    </a:p>
                  </a:txBody>
                  <a:tcPr/>
                </a:tc>
              </a:tr>
              <a:tr h="259081">
                <a:tc>
                  <a:txBody>
                    <a:bodyPr/>
                    <a:lstStyle/>
                    <a:p>
                      <a:pPr algn="ctr"/>
                      <a:r>
                        <a:rPr lang="en-US" sz="1200" b="0" smtClean="0"/>
                        <a:t>7</a:t>
                      </a:r>
                      <a:endParaRPr lang="en-US" sz="1200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smtClean="0"/>
                        <a:t>Able to choose the location of the final clearance (%)</a:t>
                      </a:r>
                      <a:endParaRPr lang="en-US" sz="1200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smtClean="0"/>
                        <a:t>37.5 %</a:t>
                      </a:r>
                      <a:endParaRPr lang="en-US" sz="1200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smtClean="0"/>
                        <a:t>65.77 %</a:t>
                      </a:r>
                      <a:endParaRPr lang="en-US" sz="1200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smtClean="0"/>
                        <a:t>62.53 %</a:t>
                      </a:r>
                      <a:endParaRPr lang="en-US" sz="1200" b="0"/>
                    </a:p>
                  </a:txBody>
                  <a:tcPr/>
                </a:tc>
              </a:tr>
              <a:tr h="213361">
                <a:tc>
                  <a:txBody>
                    <a:bodyPr/>
                    <a:lstStyle/>
                    <a:p>
                      <a:pPr algn="ctr"/>
                      <a:r>
                        <a:rPr lang="en-US" sz="1200" b="0" smtClean="0"/>
                        <a:t>8</a:t>
                      </a:r>
                      <a:endParaRPr lang="en-US" sz="1200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smtClean="0"/>
                        <a:t>Goods released pending customs clearance (%)</a:t>
                      </a:r>
                      <a:endParaRPr lang="en-US" sz="1200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smtClean="0"/>
                        <a:t>22.22 %</a:t>
                      </a:r>
                      <a:endParaRPr lang="en-US" sz="1200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smtClean="0"/>
                        <a:t>40.79 %</a:t>
                      </a:r>
                      <a:endParaRPr lang="en-US" sz="1200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smtClean="0"/>
                        <a:t>51.8 %</a:t>
                      </a:r>
                      <a:endParaRPr lang="en-US" sz="1200" b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8" name="Rectangle 17"/>
          <p:cNvSpPr/>
          <p:nvPr/>
        </p:nvSpPr>
        <p:spPr>
          <a:xfrm>
            <a:off x="340056" y="3587088"/>
            <a:ext cx="8610600" cy="31617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77504" y="4153764"/>
            <a:ext cx="2164375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i="1">
                <a:solidFill>
                  <a:schemeClr val="bg2">
                    <a:lumMod val="50000"/>
                  </a:schemeClr>
                </a:solidFill>
              </a:rPr>
              <a:t>Sumber : </a:t>
            </a:r>
            <a:r>
              <a:rPr lang="en-US" sz="1100" i="1" smtClean="0">
                <a:solidFill>
                  <a:schemeClr val="bg2">
                    <a:lumMod val="50000"/>
                  </a:schemeClr>
                </a:solidFill>
              </a:rPr>
              <a:t>LPI 2016, </a:t>
            </a:r>
            <a:r>
              <a:rPr lang="en-US" sz="1100" i="1">
                <a:solidFill>
                  <a:schemeClr val="bg2">
                    <a:lumMod val="50000"/>
                  </a:schemeClr>
                </a:solidFill>
              </a:rPr>
              <a:t>World Bank</a:t>
            </a:r>
            <a:endParaRPr lang="en-US" sz="110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45745" y="5726668"/>
            <a:ext cx="228460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i="1" smtClean="0">
                <a:solidFill>
                  <a:schemeClr val="bg2">
                    <a:lumMod val="50000"/>
                  </a:schemeClr>
                </a:solidFill>
              </a:rPr>
              <a:t>Sumber </a:t>
            </a:r>
            <a:r>
              <a:rPr lang="en-US" sz="1100" i="1">
                <a:solidFill>
                  <a:schemeClr val="bg2">
                    <a:lumMod val="50000"/>
                  </a:schemeClr>
                </a:solidFill>
              </a:rPr>
              <a:t>: database </a:t>
            </a:r>
            <a:r>
              <a:rPr lang="en-US" sz="1100" i="1" smtClean="0">
                <a:solidFill>
                  <a:schemeClr val="bg2">
                    <a:lumMod val="50000"/>
                  </a:schemeClr>
                </a:solidFill>
              </a:rPr>
              <a:t>internal DJBC</a:t>
            </a:r>
            <a:endParaRPr lang="en-US" sz="1200" i="1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4981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800" smtClean="0"/>
              <a:t>ALUR BARANG DAN TRANSAKSI</a:t>
            </a:r>
            <a:endParaRPr lang="en-US" altLang="en-US" sz="320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005EE83-9301-4F3D-8A24-3564B7C06739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914400" y="1523431"/>
            <a:ext cx="2362200" cy="990600"/>
          </a:xfrm>
          <a:prstGeom prst="round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smtClean="0"/>
              <a:t>Perush X/Seller</a:t>
            </a:r>
            <a:r>
              <a:rPr lang="en-US" smtClean="0"/>
              <a:t>,</a:t>
            </a:r>
          </a:p>
          <a:p>
            <a:pPr algn="ctr"/>
            <a:r>
              <a:rPr lang="en-US" sz="1600" smtClean="0"/>
              <a:t>Negara Pemasok</a:t>
            </a:r>
          </a:p>
          <a:p>
            <a:pPr algn="ctr"/>
            <a:r>
              <a:rPr lang="en-US" sz="1600" b="1" smtClean="0">
                <a:solidFill>
                  <a:srgbClr val="FFFF00"/>
                </a:solidFill>
              </a:rPr>
              <a:t>(USA, EU, JPN)</a:t>
            </a:r>
            <a:endParaRPr lang="en-US" sz="1600" b="1">
              <a:solidFill>
                <a:srgbClr val="FFFF00"/>
              </a:solidFill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5486400" y="4038031"/>
            <a:ext cx="2362200" cy="990600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smtClean="0"/>
              <a:t>Perush Y/Buyer</a:t>
            </a:r>
            <a:endParaRPr lang="en-US" smtClean="0"/>
          </a:p>
          <a:p>
            <a:pPr algn="ctr"/>
            <a:r>
              <a:rPr lang="en-US" sz="1600" b="1" smtClean="0">
                <a:solidFill>
                  <a:srgbClr val="FFFF00"/>
                </a:solidFill>
              </a:rPr>
              <a:t>INDONESIA</a:t>
            </a:r>
            <a:endParaRPr lang="en-US" sz="1600" b="1">
              <a:solidFill>
                <a:srgbClr val="FFFF00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6934200" y="1143000"/>
            <a:ext cx="1752600" cy="914400"/>
          </a:xfrm>
          <a:prstGeom prst="ellipse">
            <a:avLst/>
          </a:prstGeom>
          <a:solidFill>
            <a:srgbClr val="D6A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smtClean="0"/>
              <a:t>Perush B di </a:t>
            </a:r>
            <a:r>
              <a:rPr lang="en-US" sz="1400" b="1" smtClean="0">
                <a:solidFill>
                  <a:srgbClr val="FFFF00"/>
                </a:solidFill>
              </a:rPr>
              <a:t>Negara Asia B</a:t>
            </a:r>
          </a:p>
          <a:p>
            <a:pPr algn="ctr"/>
            <a:r>
              <a:rPr lang="en-US" sz="1400" b="1" smtClean="0"/>
              <a:t>(</a:t>
            </a:r>
            <a:r>
              <a:rPr lang="en-US" sz="1400" b="1" i="1" smtClean="0"/>
              <a:t>Inventory</a:t>
            </a:r>
            <a:r>
              <a:rPr lang="en-US" sz="1400" b="1" smtClean="0"/>
              <a:t>)</a:t>
            </a:r>
            <a:endParaRPr lang="en-US" sz="1400" b="1"/>
          </a:p>
        </p:txBody>
      </p:sp>
      <p:sp>
        <p:nvSpPr>
          <p:cNvPr id="28" name="Oval 27"/>
          <p:cNvSpPr/>
          <p:nvPr/>
        </p:nvSpPr>
        <p:spPr>
          <a:xfrm>
            <a:off x="5791200" y="1599631"/>
            <a:ext cx="1752600" cy="870045"/>
          </a:xfrm>
          <a:prstGeom prst="ellipse">
            <a:avLst/>
          </a:prstGeom>
          <a:solidFill>
            <a:srgbClr val="D6A3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smtClean="0"/>
              <a:t>Perush A di </a:t>
            </a:r>
            <a:r>
              <a:rPr lang="en-US" sz="1400" b="1" smtClean="0">
                <a:solidFill>
                  <a:srgbClr val="FFFF00"/>
                </a:solidFill>
              </a:rPr>
              <a:t>Negara Asia A</a:t>
            </a:r>
          </a:p>
          <a:p>
            <a:pPr algn="ctr"/>
            <a:r>
              <a:rPr lang="en-US" sz="1400" b="1" smtClean="0"/>
              <a:t>(</a:t>
            </a:r>
            <a:r>
              <a:rPr lang="en-US" sz="1400" b="1" i="1" smtClean="0"/>
              <a:t>Inventory</a:t>
            </a:r>
            <a:r>
              <a:rPr lang="en-US" sz="1400" b="1" smtClean="0"/>
              <a:t>)</a:t>
            </a:r>
            <a:endParaRPr lang="en-US" sz="1400" b="1"/>
          </a:p>
        </p:txBody>
      </p:sp>
      <p:sp>
        <p:nvSpPr>
          <p:cNvPr id="34" name="TextBox 33"/>
          <p:cNvSpPr txBox="1"/>
          <p:nvPr/>
        </p:nvSpPr>
        <p:spPr>
          <a:xfrm>
            <a:off x="3505200" y="1752031"/>
            <a:ext cx="12954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i="1" smtClean="0"/>
              <a:t>Shipment Order</a:t>
            </a:r>
            <a:endParaRPr lang="en-US" sz="1200" i="1"/>
          </a:p>
        </p:txBody>
      </p:sp>
      <p:sp>
        <p:nvSpPr>
          <p:cNvPr id="48" name="TextBox 47"/>
          <p:cNvSpPr txBox="1"/>
          <p:nvPr/>
        </p:nvSpPr>
        <p:spPr>
          <a:xfrm rot="5400000">
            <a:off x="6072404" y="3223427"/>
            <a:ext cx="15280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i="1" smtClean="0"/>
              <a:t>Shipment of Goods</a:t>
            </a:r>
            <a:endParaRPr lang="en-US" sz="1100" i="1"/>
          </a:p>
        </p:txBody>
      </p:sp>
      <p:sp>
        <p:nvSpPr>
          <p:cNvPr id="57" name="TextBox 56"/>
          <p:cNvSpPr txBox="1"/>
          <p:nvPr/>
        </p:nvSpPr>
        <p:spPr>
          <a:xfrm rot="1826297">
            <a:off x="2886312" y="3378895"/>
            <a:ext cx="251157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i="1" smtClean="0"/>
              <a:t>Purchase and Delivery Contract</a:t>
            </a:r>
            <a:endParaRPr lang="en-US" sz="1100" i="1"/>
          </a:p>
        </p:txBody>
      </p:sp>
      <p:cxnSp>
        <p:nvCxnSpPr>
          <p:cNvPr id="60" name="Straight Arrow Connector 59"/>
          <p:cNvCxnSpPr>
            <a:stCxn id="6" idx="3"/>
            <a:endCxn id="28" idx="2"/>
          </p:cNvCxnSpPr>
          <p:nvPr/>
        </p:nvCxnSpPr>
        <p:spPr>
          <a:xfrm>
            <a:off x="3276600" y="2018731"/>
            <a:ext cx="2514600" cy="15923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>
            <a:stCxn id="28" idx="4"/>
            <a:endCxn id="26" idx="0"/>
          </p:cNvCxnSpPr>
          <p:nvPr/>
        </p:nvCxnSpPr>
        <p:spPr>
          <a:xfrm>
            <a:off x="6667500" y="2469676"/>
            <a:ext cx="0" cy="1568355"/>
          </a:xfrm>
          <a:prstGeom prst="straightConnector1">
            <a:avLst/>
          </a:prstGeom>
          <a:ln w="38100">
            <a:solidFill>
              <a:schemeClr val="accent3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Oval 81"/>
          <p:cNvSpPr/>
          <p:nvPr/>
        </p:nvSpPr>
        <p:spPr>
          <a:xfrm>
            <a:off x="7086600" y="1980631"/>
            <a:ext cx="1752600" cy="914400"/>
          </a:xfrm>
          <a:prstGeom prst="ellipse">
            <a:avLst/>
          </a:prstGeom>
          <a:solidFill>
            <a:srgbClr val="D6A3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smtClean="0"/>
              <a:t>Perush C di </a:t>
            </a:r>
            <a:r>
              <a:rPr lang="en-US" sz="1400" b="1" smtClean="0">
                <a:solidFill>
                  <a:srgbClr val="FFFF00"/>
                </a:solidFill>
              </a:rPr>
              <a:t>Negara Asia C</a:t>
            </a:r>
          </a:p>
          <a:p>
            <a:pPr algn="ctr"/>
            <a:r>
              <a:rPr lang="en-US" sz="1400" b="1" smtClean="0"/>
              <a:t>(</a:t>
            </a:r>
            <a:r>
              <a:rPr lang="en-US" sz="1400" b="1" i="1" smtClean="0"/>
              <a:t>Inventory</a:t>
            </a:r>
            <a:r>
              <a:rPr lang="en-US" sz="1400" b="1" smtClean="0"/>
              <a:t>)</a:t>
            </a:r>
            <a:endParaRPr lang="en-US" sz="1400" b="1"/>
          </a:p>
        </p:txBody>
      </p:sp>
      <p:sp>
        <p:nvSpPr>
          <p:cNvPr id="2" name="TextBox 1"/>
          <p:cNvSpPr txBox="1"/>
          <p:nvPr/>
        </p:nvSpPr>
        <p:spPr>
          <a:xfrm>
            <a:off x="3194427" y="5486400"/>
            <a:ext cx="572097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i="1" smtClean="0">
                <a:solidFill>
                  <a:schemeClr val="bg2">
                    <a:lumMod val="50000"/>
                  </a:schemeClr>
                </a:solidFill>
              </a:rPr>
              <a:t>Sumber : BPPN, Pengembangan Tol Laut Dalam RPJMN 2015-2019 dan Implementasi 2015 </a:t>
            </a:r>
          </a:p>
          <a:p>
            <a:pPr algn="r"/>
            <a:r>
              <a:rPr lang="en-US" sz="1050" i="1" smtClean="0">
                <a:solidFill>
                  <a:schemeClr val="bg2">
                    <a:lumMod val="50000"/>
                  </a:schemeClr>
                </a:solidFill>
              </a:rPr>
              <a:t>(Anggadinata, research funded by World Bank, 2009)</a:t>
            </a:r>
            <a:endParaRPr lang="en-US" sz="1050" i="1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22596" y="3657600"/>
            <a:ext cx="3135004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sz="1600" b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Negara Tetangga berhasil mengambil manfaat ekonomi atas kekurangcermatan kebijakan perindustrian &amp; perdagangan nasional RI</a:t>
            </a:r>
            <a:r>
              <a:rPr lang="en-US" sz="1600" b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endParaRPr lang="en-US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" name="Straight Arrow Connector 8"/>
          <p:cNvCxnSpPr>
            <a:stCxn id="6" idx="2"/>
            <a:endCxn id="26" idx="1"/>
          </p:cNvCxnSpPr>
          <p:nvPr/>
        </p:nvCxnSpPr>
        <p:spPr>
          <a:xfrm>
            <a:off x="2095500" y="2514031"/>
            <a:ext cx="3390900" cy="2019300"/>
          </a:xfrm>
          <a:prstGeom prst="straightConnector1">
            <a:avLst/>
          </a:prstGeom>
          <a:ln w="38100">
            <a:solidFill>
              <a:srgbClr val="D6A3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5925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L="395288" algn="l"/>
            <a:r>
              <a:rPr lang="en-US" sz="2800" smtClean="0"/>
              <a:t>FASILITAS PLB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490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6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175" y="6376988"/>
            <a:ext cx="91440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6572250" y="6400800"/>
            <a:ext cx="2416046" cy="41549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Direktorat Jenderal </a:t>
            </a:r>
            <a:r>
              <a:rPr lang="en-US" sz="105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d-ID" sz="105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 </a:t>
            </a:r>
            <a:r>
              <a:rPr lang="id-ID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dan Cukai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Kementerian Keuangan RI</a:t>
            </a:r>
          </a:p>
        </p:txBody>
      </p:sp>
      <p:pic>
        <p:nvPicPr>
          <p:cNvPr id="14" name="Picture 11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75" y="6300788"/>
            <a:ext cx="9144000" cy="7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9063" y="115888"/>
            <a:ext cx="871537" cy="79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2"/>
          <p:cNvPicPr preferRelativeResize="0">
            <a:picLocks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23963" y="838200"/>
            <a:ext cx="7920037" cy="36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8" name="Straight Connector 17"/>
          <p:cNvCxnSpPr/>
          <p:nvPr/>
        </p:nvCxnSpPr>
        <p:spPr>
          <a:xfrm rot="5400000">
            <a:off x="709612" y="509588"/>
            <a:ext cx="714375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/>
          <p:cNvGrpSpPr/>
          <p:nvPr/>
        </p:nvGrpSpPr>
        <p:grpSpPr>
          <a:xfrm>
            <a:off x="1066800" y="152400"/>
            <a:ext cx="8077200" cy="722312"/>
            <a:chOff x="1066800" y="152400"/>
            <a:chExt cx="8077200" cy="722312"/>
          </a:xfrm>
        </p:grpSpPr>
        <p:pic>
          <p:nvPicPr>
            <p:cNvPr id="15" name="Picture 12"/>
            <p:cNvPicPr preferRelativeResize="0">
              <a:picLocks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223963" y="838200"/>
              <a:ext cx="7920037" cy="365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9" name="Straight Connector 18"/>
            <p:cNvCxnSpPr/>
            <p:nvPr/>
          </p:nvCxnSpPr>
          <p:spPr>
            <a:xfrm rot="5400000">
              <a:off x="709612" y="509588"/>
              <a:ext cx="714375" cy="0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2" name="Shape 297"/>
            <p:cNvGrpSpPr/>
            <p:nvPr/>
          </p:nvGrpSpPr>
          <p:grpSpPr>
            <a:xfrm>
              <a:off x="1328737" y="315454"/>
              <a:ext cx="535603" cy="388711"/>
              <a:chOff x="3932350" y="3714775"/>
              <a:chExt cx="439650" cy="319075"/>
            </a:xfrm>
          </p:grpSpPr>
          <p:sp>
            <p:nvSpPr>
              <p:cNvPr id="24" name="Shape 298"/>
              <p:cNvSpPr/>
              <p:nvPr/>
            </p:nvSpPr>
            <p:spPr>
              <a:xfrm>
                <a:off x="3932350" y="3714775"/>
                <a:ext cx="439650" cy="319075"/>
              </a:xfrm>
              <a:custGeom>
                <a:avLst/>
                <a:gdLst/>
                <a:ahLst/>
                <a:cxnLst/>
                <a:rect l="0" t="0" r="0" b="0"/>
                <a:pathLst>
                  <a:path w="17586" h="12763" fill="none" extrusionOk="0">
                    <a:moveTo>
                      <a:pt x="1" y="1"/>
                    </a:moveTo>
                    <a:lnTo>
                      <a:pt x="1" y="12276"/>
                    </a:lnTo>
                    <a:lnTo>
                      <a:pt x="1" y="12276"/>
                    </a:lnTo>
                    <a:lnTo>
                      <a:pt x="1" y="12373"/>
                    </a:lnTo>
                    <a:lnTo>
                      <a:pt x="25" y="12471"/>
                    </a:lnTo>
                    <a:lnTo>
                      <a:pt x="74" y="12544"/>
                    </a:lnTo>
                    <a:lnTo>
                      <a:pt x="123" y="12617"/>
                    </a:lnTo>
                    <a:lnTo>
                      <a:pt x="196" y="12690"/>
                    </a:lnTo>
                    <a:lnTo>
                      <a:pt x="293" y="12714"/>
                    </a:lnTo>
                    <a:lnTo>
                      <a:pt x="366" y="12763"/>
                    </a:lnTo>
                    <a:lnTo>
                      <a:pt x="488" y="12763"/>
                    </a:lnTo>
                    <a:lnTo>
                      <a:pt x="17585" y="12763"/>
                    </a:lnTo>
                  </a:path>
                </a:pathLst>
              </a:custGeom>
              <a:noFill/>
              <a:ln w="9525" cap="rnd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endParaRPr>
              </a:p>
            </p:txBody>
          </p:sp>
          <p:sp>
            <p:nvSpPr>
              <p:cNvPr id="25" name="Shape 299"/>
              <p:cNvSpPr/>
              <p:nvPr/>
            </p:nvSpPr>
            <p:spPr>
              <a:xfrm>
                <a:off x="3970100" y="3862750"/>
                <a:ext cx="77350" cy="132750"/>
              </a:xfrm>
              <a:custGeom>
                <a:avLst/>
                <a:gdLst/>
                <a:ahLst/>
                <a:cxnLst/>
                <a:rect l="0" t="0" r="0" b="0"/>
                <a:pathLst>
                  <a:path w="3094" h="5310" fill="none" extrusionOk="0">
                    <a:moveTo>
                      <a:pt x="3094" y="5309"/>
                    </a:moveTo>
                    <a:lnTo>
                      <a:pt x="3094" y="487"/>
                    </a:lnTo>
                    <a:lnTo>
                      <a:pt x="3094" y="487"/>
                    </a:lnTo>
                    <a:lnTo>
                      <a:pt x="3094" y="390"/>
                    </a:lnTo>
                    <a:lnTo>
                      <a:pt x="3070" y="292"/>
                    </a:lnTo>
                    <a:lnTo>
                      <a:pt x="3021" y="219"/>
                    </a:lnTo>
                    <a:lnTo>
                      <a:pt x="2948" y="146"/>
                    </a:lnTo>
                    <a:lnTo>
                      <a:pt x="2899" y="97"/>
                    </a:lnTo>
                    <a:lnTo>
                      <a:pt x="2802" y="49"/>
                    </a:lnTo>
                    <a:lnTo>
                      <a:pt x="2704" y="24"/>
                    </a:lnTo>
                    <a:lnTo>
                      <a:pt x="2607" y="0"/>
                    </a:lnTo>
                    <a:lnTo>
                      <a:pt x="488" y="0"/>
                    </a:lnTo>
                    <a:lnTo>
                      <a:pt x="488" y="0"/>
                    </a:lnTo>
                    <a:lnTo>
                      <a:pt x="391" y="24"/>
                    </a:lnTo>
                    <a:lnTo>
                      <a:pt x="293" y="49"/>
                    </a:lnTo>
                    <a:lnTo>
                      <a:pt x="220" y="97"/>
                    </a:lnTo>
                    <a:lnTo>
                      <a:pt x="147" y="146"/>
                    </a:lnTo>
                    <a:lnTo>
                      <a:pt x="74" y="219"/>
                    </a:lnTo>
                    <a:lnTo>
                      <a:pt x="50" y="292"/>
                    </a:lnTo>
                    <a:lnTo>
                      <a:pt x="1" y="390"/>
                    </a:lnTo>
                    <a:lnTo>
                      <a:pt x="1" y="487"/>
                    </a:lnTo>
                    <a:lnTo>
                      <a:pt x="1" y="5309"/>
                    </a:lnTo>
                    <a:lnTo>
                      <a:pt x="3094" y="5309"/>
                    </a:lnTo>
                    <a:close/>
                  </a:path>
                </a:pathLst>
              </a:custGeom>
              <a:noFill/>
              <a:ln w="9525" cap="rnd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endParaRPr>
              </a:p>
            </p:txBody>
          </p:sp>
          <p:sp>
            <p:nvSpPr>
              <p:cNvPr id="26" name="Shape 300"/>
              <p:cNvSpPr/>
              <p:nvPr/>
            </p:nvSpPr>
            <p:spPr>
              <a:xfrm>
                <a:off x="4278800" y="3862750"/>
                <a:ext cx="77350" cy="132750"/>
              </a:xfrm>
              <a:custGeom>
                <a:avLst/>
                <a:gdLst/>
                <a:ahLst/>
                <a:cxnLst/>
                <a:rect l="0" t="0" r="0" b="0"/>
                <a:pathLst>
                  <a:path w="3094" h="5310" fill="none" extrusionOk="0">
                    <a:moveTo>
                      <a:pt x="3094" y="5309"/>
                    </a:moveTo>
                    <a:lnTo>
                      <a:pt x="3094" y="487"/>
                    </a:lnTo>
                    <a:lnTo>
                      <a:pt x="3094" y="487"/>
                    </a:lnTo>
                    <a:lnTo>
                      <a:pt x="3094" y="390"/>
                    </a:lnTo>
                    <a:lnTo>
                      <a:pt x="3070" y="292"/>
                    </a:lnTo>
                    <a:lnTo>
                      <a:pt x="3021" y="219"/>
                    </a:lnTo>
                    <a:lnTo>
                      <a:pt x="2948" y="146"/>
                    </a:lnTo>
                    <a:lnTo>
                      <a:pt x="2899" y="97"/>
                    </a:lnTo>
                    <a:lnTo>
                      <a:pt x="2802" y="49"/>
                    </a:lnTo>
                    <a:lnTo>
                      <a:pt x="2704" y="24"/>
                    </a:lnTo>
                    <a:lnTo>
                      <a:pt x="2607" y="0"/>
                    </a:lnTo>
                    <a:lnTo>
                      <a:pt x="488" y="0"/>
                    </a:lnTo>
                    <a:lnTo>
                      <a:pt x="488" y="0"/>
                    </a:lnTo>
                    <a:lnTo>
                      <a:pt x="390" y="24"/>
                    </a:lnTo>
                    <a:lnTo>
                      <a:pt x="293" y="49"/>
                    </a:lnTo>
                    <a:lnTo>
                      <a:pt x="220" y="97"/>
                    </a:lnTo>
                    <a:lnTo>
                      <a:pt x="147" y="146"/>
                    </a:lnTo>
                    <a:lnTo>
                      <a:pt x="74" y="219"/>
                    </a:lnTo>
                    <a:lnTo>
                      <a:pt x="50" y="292"/>
                    </a:lnTo>
                    <a:lnTo>
                      <a:pt x="1" y="390"/>
                    </a:lnTo>
                    <a:lnTo>
                      <a:pt x="1" y="487"/>
                    </a:lnTo>
                    <a:lnTo>
                      <a:pt x="1" y="5309"/>
                    </a:lnTo>
                    <a:lnTo>
                      <a:pt x="3094" y="5309"/>
                    </a:lnTo>
                    <a:close/>
                  </a:path>
                </a:pathLst>
              </a:custGeom>
              <a:noFill/>
              <a:ln w="9525" cap="rnd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endParaRPr>
              </a:p>
            </p:txBody>
          </p:sp>
          <p:sp>
            <p:nvSpPr>
              <p:cNvPr id="27" name="Shape 301"/>
              <p:cNvSpPr/>
              <p:nvPr/>
            </p:nvSpPr>
            <p:spPr>
              <a:xfrm>
                <a:off x="4073000" y="3716600"/>
                <a:ext cx="77350" cy="278900"/>
              </a:xfrm>
              <a:custGeom>
                <a:avLst/>
                <a:gdLst/>
                <a:ahLst/>
                <a:cxnLst/>
                <a:rect l="0" t="0" r="0" b="0"/>
                <a:pathLst>
                  <a:path w="3094" h="11156" fill="none" extrusionOk="0">
                    <a:moveTo>
                      <a:pt x="3094" y="11155"/>
                    </a:moveTo>
                    <a:lnTo>
                      <a:pt x="3094" y="488"/>
                    </a:lnTo>
                    <a:lnTo>
                      <a:pt x="3094" y="488"/>
                    </a:lnTo>
                    <a:lnTo>
                      <a:pt x="3094" y="391"/>
                    </a:lnTo>
                    <a:lnTo>
                      <a:pt x="3070" y="293"/>
                    </a:lnTo>
                    <a:lnTo>
                      <a:pt x="3021" y="220"/>
                    </a:lnTo>
                    <a:lnTo>
                      <a:pt x="2948" y="147"/>
                    </a:lnTo>
                    <a:lnTo>
                      <a:pt x="2899" y="98"/>
                    </a:lnTo>
                    <a:lnTo>
                      <a:pt x="2802" y="50"/>
                    </a:lnTo>
                    <a:lnTo>
                      <a:pt x="2704" y="25"/>
                    </a:lnTo>
                    <a:lnTo>
                      <a:pt x="2607" y="1"/>
                    </a:lnTo>
                    <a:lnTo>
                      <a:pt x="488" y="1"/>
                    </a:lnTo>
                    <a:lnTo>
                      <a:pt x="488" y="1"/>
                    </a:lnTo>
                    <a:lnTo>
                      <a:pt x="391" y="25"/>
                    </a:lnTo>
                    <a:lnTo>
                      <a:pt x="293" y="50"/>
                    </a:lnTo>
                    <a:lnTo>
                      <a:pt x="220" y="98"/>
                    </a:lnTo>
                    <a:lnTo>
                      <a:pt x="147" y="147"/>
                    </a:lnTo>
                    <a:lnTo>
                      <a:pt x="74" y="220"/>
                    </a:lnTo>
                    <a:lnTo>
                      <a:pt x="50" y="293"/>
                    </a:lnTo>
                    <a:lnTo>
                      <a:pt x="1" y="391"/>
                    </a:lnTo>
                    <a:lnTo>
                      <a:pt x="1" y="488"/>
                    </a:lnTo>
                    <a:lnTo>
                      <a:pt x="1" y="11155"/>
                    </a:lnTo>
                    <a:lnTo>
                      <a:pt x="3094" y="11155"/>
                    </a:lnTo>
                    <a:close/>
                  </a:path>
                </a:pathLst>
              </a:custGeom>
              <a:noFill/>
              <a:ln w="9525" cap="rnd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endParaRPr>
              </a:p>
            </p:txBody>
          </p:sp>
          <p:sp>
            <p:nvSpPr>
              <p:cNvPr id="28" name="Shape 302"/>
              <p:cNvSpPr/>
              <p:nvPr/>
            </p:nvSpPr>
            <p:spPr>
              <a:xfrm>
                <a:off x="4175900" y="3787250"/>
                <a:ext cx="77350" cy="208250"/>
              </a:xfrm>
              <a:custGeom>
                <a:avLst/>
                <a:gdLst/>
                <a:ahLst/>
                <a:cxnLst/>
                <a:rect l="0" t="0" r="0" b="0"/>
                <a:pathLst>
                  <a:path w="3094" h="8330" fill="none" extrusionOk="0">
                    <a:moveTo>
                      <a:pt x="3094" y="8329"/>
                    </a:moveTo>
                    <a:lnTo>
                      <a:pt x="3094" y="487"/>
                    </a:lnTo>
                    <a:lnTo>
                      <a:pt x="3094" y="487"/>
                    </a:lnTo>
                    <a:lnTo>
                      <a:pt x="3094" y="390"/>
                    </a:lnTo>
                    <a:lnTo>
                      <a:pt x="3070" y="292"/>
                    </a:lnTo>
                    <a:lnTo>
                      <a:pt x="3021" y="219"/>
                    </a:lnTo>
                    <a:lnTo>
                      <a:pt x="2948" y="146"/>
                    </a:lnTo>
                    <a:lnTo>
                      <a:pt x="2899" y="97"/>
                    </a:lnTo>
                    <a:lnTo>
                      <a:pt x="2802" y="49"/>
                    </a:lnTo>
                    <a:lnTo>
                      <a:pt x="2704" y="24"/>
                    </a:lnTo>
                    <a:lnTo>
                      <a:pt x="2607" y="0"/>
                    </a:lnTo>
                    <a:lnTo>
                      <a:pt x="488" y="0"/>
                    </a:lnTo>
                    <a:lnTo>
                      <a:pt x="488" y="0"/>
                    </a:lnTo>
                    <a:lnTo>
                      <a:pt x="391" y="24"/>
                    </a:lnTo>
                    <a:lnTo>
                      <a:pt x="293" y="49"/>
                    </a:lnTo>
                    <a:lnTo>
                      <a:pt x="220" y="97"/>
                    </a:lnTo>
                    <a:lnTo>
                      <a:pt x="147" y="146"/>
                    </a:lnTo>
                    <a:lnTo>
                      <a:pt x="74" y="219"/>
                    </a:lnTo>
                    <a:lnTo>
                      <a:pt x="50" y="292"/>
                    </a:lnTo>
                    <a:lnTo>
                      <a:pt x="1" y="390"/>
                    </a:lnTo>
                    <a:lnTo>
                      <a:pt x="1" y="487"/>
                    </a:lnTo>
                    <a:lnTo>
                      <a:pt x="1" y="8329"/>
                    </a:lnTo>
                    <a:lnTo>
                      <a:pt x="3094" y="8329"/>
                    </a:lnTo>
                    <a:close/>
                  </a:path>
                </a:pathLst>
              </a:custGeom>
              <a:noFill/>
              <a:ln w="9525" cap="rnd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endParaRPr>
              </a:p>
            </p:txBody>
          </p:sp>
        </p:grpSp>
      </p:grpSp>
      <p:sp>
        <p:nvSpPr>
          <p:cNvPr id="40" name="Shape 134"/>
          <p:cNvSpPr txBox="1">
            <a:spLocks/>
          </p:cNvSpPr>
          <p:nvPr/>
        </p:nvSpPr>
        <p:spPr>
          <a:xfrm>
            <a:off x="1238579" y="-152400"/>
            <a:ext cx="7156450" cy="12128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4454"/>
              </a:buClr>
              <a:buSzPct val="100000"/>
              <a:buFont typeface="Roboto Slab"/>
              <a:buNone/>
              <a:defRPr sz="4800" b="1" i="0" u="none" strike="noStrike" cap="none">
                <a:solidFill>
                  <a:srgbClr val="114454"/>
                </a:solidFill>
                <a:latin typeface="Roboto Slab"/>
                <a:ea typeface="Roboto Slab"/>
                <a:cs typeface="Roboto Slab"/>
                <a:sym typeface="Roboto Slab"/>
                <a:rtl val="0"/>
              </a:defRPr>
            </a:lvl1pPr>
            <a:lvl2pPr lvl="1" rtl="0">
              <a:spcBef>
                <a:spcPts val="0"/>
              </a:spcBef>
              <a:buClr>
                <a:srgbClr val="114454"/>
              </a:buClr>
              <a:buSzPct val="100000"/>
              <a:buFont typeface="Roboto Slab"/>
              <a:buNone/>
              <a:defRPr sz="4800" b="1">
                <a:solidFill>
                  <a:srgbClr val="114454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 rtl="0">
              <a:spcBef>
                <a:spcPts val="0"/>
              </a:spcBef>
              <a:buClr>
                <a:srgbClr val="114454"/>
              </a:buClr>
              <a:buSzPct val="100000"/>
              <a:buFont typeface="Roboto Slab"/>
              <a:buNone/>
              <a:defRPr sz="4800" b="1">
                <a:solidFill>
                  <a:srgbClr val="114454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 rtl="0">
              <a:spcBef>
                <a:spcPts val="0"/>
              </a:spcBef>
              <a:buClr>
                <a:srgbClr val="114454"/>
              </a:buClr>
              <a:buSzPct val="100000"/>
              <a:buFont typeface="Roboto Slab"/>
              <a:buNone/>
              <a:defRPr sz="4800" b="1">
                <a:solidFill>
                  <a:srgbClr val="114454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 rtl="0">
              <a:spcBef>
                <a:spcPts val="0"/>
              </a:spcBef>
              <a:buClr>
                <a:srgbClr val="114454"/>
              </a:buClr>
              <a:buSzPct val="100000"/>
              <a:buFont typeface="Roboto Slab"/>
              <a:buNone/>
              <a:defRPr sz="4800" b="1">
                <a:solidFill>
                  <a:srgbClr val="114454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 rtl="0">
              <a:spcBef>
                <a:spcPts val="0"/>
              </a:spcBef>
              <a:buClr>
                <a:srgbClr val="114454"/>
              </a:buClr>
              <a:buSzPct val="100000"/>
              <a:buFont typeface="Roboto Slab"/>
              <a:buNone/>
              <a:defRPr sz="4800" b="1">
                <a:solidFill>
                  <a:srgbClr val="114454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 rtl="0">
              <a:spcBef>
                <a:spcPts val="0"/>
              </a:spcBef>
              <a:buClr>
                <a:srgbClr val="114454"/>
              </a:buClr>
              <a:buSzPct val="100000"/>
              <a:buFont typeface="Roboto Slab"/>
              <a:buNone/>
              <a:defRPr sz="4800" b="1">
                <a:solidFill>
                  <a:srgbClr val="114454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 rtl="0">
              <a:spcBef>
                <a:spcPts val="0"/>
              </a:spcBef>
              <a:buClr>
                <a:srgbClr val="114454"/>
              </a:buClr>
              <a:buSzPct val="100000"/>
              <a:buFont typeface="Roboto Slab"/>
              <a:buNone/>
              <a:defRPr sz="4800" b="1">
                <a:solidFill>
                  <a:srgbClr val="114454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 rtl="0">
              <a:spcBef>
                <a:spcPts val="0"/>
              </a:spcBef>
              <a:buClr>
                <a:srgbClr val="114454"/>
              </a:buClr>
              <a:buSzPct val="100000"/>
              <a:buFont typeface="Roboto Slab"/>
              <a:buNone/>
              <a:defRPr sz="4800" b="1">
                <a:solidFill>
                  <a:srgbClr val="114454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r>
              <a:rPr lang="en-US" sz="2800" kern="0" smtClean="0">
                <a:solidFill>
                  <a:schemeClr val="tx1"/>
                </a:solidFill>
                <a:latin typeface="+mj-lt"/>
                <a:cs typeface="Bookman Old Style"/>
              </a:rPr>
              <a:t>KONSEPSI HUB &amp; SPOKE</a:t>
            </a:r>
            <a:endParaRPr lang="en" sz="3600" b="0" i="1" kern="0" dirty="0">
              <a:solidFill>
                <a:schemeClr val="tx1"/>
              </a:solidFill>
              <a:latin typeface="+mj-lt"/>
              <a:cs typeface="Bookman Old Style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026328" y="1188540"/>
            <a:ext cx="7431872" cy="3154860"/>
            <a:chOff x="1026328" y="1295400"/>
            <a:chExt cx="7431872" cy="3154860"/>
          </a:xfrm>
        </p:grpSpPr>
        <p:pic>
          <p:nvPicPr>
            <p:cNvPr id="41" name="Picture 2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6328" y="1340940"/>
              <a:ext cx="7431872" cy="31093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2" name="Oval 41"/>
            <p:cNvSpPr/>
            <p:nvPr/>
          </p:nvSpPr>
          <p:spPr>
            <a:xfrm>
              <a:off x="4038600" y="1752600"/>
              <a:ext cx="304800" cy="228600"/>
            </a:xfrm>
            <a:prstGeom prst="ellipse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cxnSp>
          <p:nvCxnSpPr>
            <p:cNvPr id="43" name="Straight Arrow Connector 42"/>
            <p:cNvCxnSpPr>
              <a:stCxn id="42" idx="5"/>
              <a:endCxn id="46" idx="1"/>
            </p:cNvCxnSpPr>
            <p:nvPr/>
          </p:nvCxnSpPr>
          <p:spPr>
            <a:xfrm>
              <a:off x="4298763" y="1947722"/>
              <a:ext cx="1460874" cy="981356"/>
            </a:xfrm>
            <a:prstGeom prst="straightConnector1">
              <a:avLst/>
            </a:prstGeom>
            <a:ln w="38100"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43"/>
            <p:cNvSpPr txBox="1"/>
            <p:nvPr/>
          </p:nvSpPr>
          <p:spPr>
            <a:xfrm>
              <a:off x="4347023" y="1611124"/>
              <a:ext cx="2013305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smtClean="0">
                  <a:solidFill>
                    <a:srgbClr val="FF0000"/>
                  </a:solidFill>
                </a:rPr>
                <a:t>HUB </a:t>
              </a:r>
            </a:p>
            <a:p>
              <a:r>
                <a:rPr lang="en-US" sz="1100" b="1" smtClean="0">
                  <a:solidFill>
                    <a:srgbClr val="002060"/>
                  </a:solidFill>
                </a:rPr>
                <a:t>(Tanjung Priok Port)</a:t>
              </a:r>
              <a:endParaRPr lang="id-ID" sz="1400" b="1" dirty="0">
                <a:solidFill>
                  <a:srgbClr val="002060"/>
                </a:solidFill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571503" y="3159456"/>
              <a:ext cx="878673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smtClean="0">
                  <a:solidFill>
                    <a:srgbClr val="FF0000"/>
                  </a:solidFill>
                </a:rPr>
                <a:t>SPOKE</a:t>
              </a:r>
            </a:p>
            <a:p>
              <a:pPr algn="ctr"/>
              <a:r>
                <a:rPr lang="en-US" sz="1200" b="1" smtClean="0">
                  <a:solidFill>
                    <a:srgbClr val="002060"/>
                  </a:solidFill>
                </a:rPr>
                <a:t>(</a:t>
              </a:r>
              <a:r>
                <a:rPr lang="id-ID" sz="1200" b="1" i="1" smtClean="0">
                  <a:solidFill>
                    <a:srgbClr val="002060"/>
                  </a:solidFill>
                </a:rPr>
                <a:t>Dryport</a:t>
              </a:r>
              <a:r>
                <a:rPr lang="en-US" sz="1200" b="1" smtClean="0">
                  <a:solidFill>
                    <a:srgbClr val="002060"/>
                  </a:solidFill>
                </a:rPr>
                <a:t>)</a:t>
              </a:r>
              <a:endParaRPr lang="id-ID" sz="1200" b="1" dirty="0">
                <a:solidFill>
                  <a:srgbClr val="002060"/>
                </a:solidFill>
              </a:endParaRPr>
            </a:p>
          </p:txBody>
        </p:sp>
        <p:sp>
          <p:nvSpPr>
            <p:cNvPr id="46" name="Oval 45"/>
            <p:cNvSpPr/>
            <p:nvPr/>
          </p:nvSpPr>
          <p:spPr>
            <a:xfrm>
              <a:off x="5715000" y="2895600"/>
              <a:ext cx="304800" cy="228600"/>
            </a:xfrm>
            <a:prstGeom prst="ellipse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cxnSp>
          <p:nvCxnSpPr>
            <p:cNvPr id="47" name="Straight Arrow Connector 46"/>
            <p:cNvCxnSpPr>
              <a:stCxn id="46" idx="0"/>
            </p:cNvCxnSpPr>
            <p:nvPr/>
          </p:nvCxnSpPr>
          <p:spPr>
            <a:xfrm flipV="1">
              <a:off x="5867400" y="2667000"/>
              <a:ext cx="0" cy="228600"/>
            </a:xfrm>
            <a:prstGeom prst="straightConnector1">
              <a:avLst/>
            </a:prstGeom>
            <a:ln w="127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Arrow Connector 47"/>
            <p:cNvCxnSpPr>
              <a:stCxn id="46" idx="7"/>
            </p:cNvCxnSpPr>
            <p:nvPr/>
          </p:nvCxnSpPr>
          <p:spPr>
            <a:xfrm flipV="1">
              <a:off x="5975163" y="2683739"/>
              <a:ext cx="229142" cy="245339"/>
            </a:xfrm>
            <a:prstGeom prst="straightConnector1">
              <a:avLst/>
            </a:prstGeom>
            <a:ln w="127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/>
            <p:cNvCxnSpPr/>
            <p:nvPr/>
          </p:nvCxnSpPr>
          <p:spPr>
            <a:xfrm flipV="1">
              <a:off x="6019800" y="2964174"/>
              <a:ext cx="340528" cy="45726"/>
            </a:xfrm>
            <a:prstGeom prst="straightConnector1">
              <a:avLst/>
            </a:prstGeom>
            <a:ln w="127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Arrow Connector 49"/>
            <p:cNvCxnSpPr>
              <a:stCxn id="46" idx="5"/>
            </p:cNvCxnSpPr>
            <p:nvPr/>
          </p:nvCxnSpPr>
          <p:spPr>
            <a:xfrm>
              <a:off x="5975163" y="3090722"/>
              <a:ext cx="192582" cy="158958"/>
            </a:xfrm>
            <a:prstGeom prst="straightConnector1">
              <a:avLst/>
            </a:prstGeom>
            <a:ln w="127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Arrow Connector 51"/>
            <p:cNvCxnSpPr>
              <a:stCxn id="46" idx="3"/>
            </p:cNvCxnSpPr>
            <p:nvPr/>
          </p:nvCxnSpPr>
          <p:spPr>
            <a:xfrm flipH="1">
              <a:off x="5576856" y="3090722"/>
              <a:ext cx="182781" cy="109678"/>
            </a:xfrm>
            <a:prstGeom prst="straightConnector1">
              <a:avLst/>
            </a:prstGeom>
            <a:ln w="127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53" name="Picture 2" descr="http://4vector.com/thumb_data/afd-101696.jp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20339" b="81073" l="14353" r="88706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29000" y="1295400"/>
              <a:ext cx="838200" cy="7591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61" name="Straight Arrow Connector 60"/>
            <p:cNvCxnSpPr>
              <a:stCxn id="42" idx="3"/>
            </p:cNvCxnSpPr>
            <p:nvPr/>
          </p:nvCxnSpPr>
          <p:spPr>
            <a:xfrm flipH="1">
              <a:off x="2425859" y="1947722"/>
              <a:ext cx="1657378" cy="629118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Oval 63"/>
            <p:cNvSpPr/>
            <p:nvPr/>
          </p:nvSpPr>
          <p:spPr>
            <a:xfrm>
              <a:off x="3810000" y="3515380"/>
              <a:ext cx="304800" cy="228600"/>
            </a:xfrm>
            <a:prstGeom prst="ellipse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cxnSp>
          <p:nvCxnSpPr>
            <p:cNvPr id="65" name="Straight Arrow Connector 64"/>
            <p:cNvCxnSpPr>
              <a:stCxn id="64" idx="2"/>
            </p:cNvCxnSpPr>
            <p:nvPr/>
          </p:nvCxnSpPr>
          <p:spPr>
            <a:xfrm flipH="1">
              <a:off x="3429000" y="3629680"/>
              <a:ext cx="381000" cy="40411"/>
            </a:xfrm>
            <a:prstGeom prst="straightConnector1">
              <a:avLst/>
            </a:prstGeom>
            <a:ln w="12700"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Arrow Connector 65"/>
            <p:cNvCxnSpPr>
              <a:stCxn id="64" idx="1"/>
            </p:cNvCxnSpPr>
            <p:nvPr/>
          </p:nvCxnSpPr>
          <p:spPr>
            <a:xfrm flipH="1" flipV="1">
              <a:off x="3540928" y="3405677"/>
              <a:ext cx="313709" cy="143181"/>
            </a:xfrm>
            <a:prstGeom prst="straightConnector1">
              <a:avLst/>
            </a:prstGeom>
            <a:ln w="12700"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Arrow Connector 66"/>
            <p:cNvCxnSpPr/>
            <p:nvPr/>
          </p:nvCxnSpPr>
          <p:spPr>
            <a:xfrm flipV="1">
              <a:off x="4114800" y="3515380"/>
              <a:ext cx="304801" cy="114300"/>
            </a:xfrm>
            <a:prstGeom prst="straightConnector1">
              <a:avLst/>
            </a:prstGeom>
            <a:ln w="12700"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Arrow Connector 67"/>
            <p:cNvCxnSpPr>
              <a:stCxn id="64" idx="5"/>
            </p:cNvCxnSpPr>
            <p:nvPr/>
          </p:nvCxnSpPr>
          <p:spPr>
            <a:xfrm>
              <a:off x="4070163" y="3710502"/>
              <a:ext cx="276860" cy="225466"/>
            </a:xfrm>
            <a:prstGeom prst="straightConnector1">
              <a:avLst/>
            </a:prstGeom>
            <a:ln w="12700"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Arrow Connector 69"/>
            <p:cNvCxnSpPr>
              <a:stCxn id="64" idx="3"/>
            </p:cNvCxnSpPr>
            <p:nvPr/>
          </p:nvCxnSpPr>
          <p:spPr>
            <a:xfrm flipH="1">
              <a:off x="3519083" y="3710502"/>
              <a:ext cx="335554" cy="225466"/>
            </a:xfrm>
            <a:prstGeom prst="straightConnector1">
              <a:avLst/>
            </a:prstGeom>
            <a:ln w="12700"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Arrow Connector 70"/>
            <p:cNvCxnSpPr>
              <a:stCxn id="42" idx="4"/>
              <a:endCxn id="64" idx="0"/>
            </p:cNvCxnSpPr>
            <p:nvPr/>
          </p:nvCxnSpPr>
          <p:spPr>
            <a:xfrm flipH="1">
              <a:off x="3962400" y="1981200"/>
              <a:ext cx="228600" cy="1534180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TextBox 75"/>
            <p:cNvSpPr txBox="1"/>
            <p:nvPr/>
          </p:nvSpPr>
          <p:spPr>
            <a:xfrm>
              <a:off x="3540928" y="3774757"/>
              <a:ext cx="878673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smtClean="0">
                  <a:solidFill>
                    <a:srgbClr val="FF0000"/>
                  </a:solidFill>
                </a:rPr>
                <a:t>SPOKE</a:t>
              </a:r>
            </a:p>
            <a:p>
              <a:pPr algn="ctr"/>
              <a:r>
                <a:rPr lang="en-US" sz="1200" b="1" smtClean="0">
                  <a:solidFill>
                    <a:srgbClr val="002060"/>
                  </a:solidFill>
                </a:rPr>
                <a:t>(PLB)</a:t>
              </a:r>
              <a:endParaRPr lang="id-ID" sz="1200" b="1" dirty="0">
                <a:solidFill>
                  <a:srgbClr val="002060"/>
                </a:solidFill>
              </a:endParaRPr>
            </a:p>
          </p:txBody>
        </p:sp>
        <p:sp>
          <p:nvSpPr>
            <p:cNvPr id="77" name="Oval 76"/>
            <p:cNvSpPr/>
            <p:nvPr/>
          </p:nvSpPr>
          <p:spPr>
            <a:xfrm>
              <a:off x="2135873" y="2497860"/>
              <a:ext cx="304800" cy="228600"/>
            </a:xfrm>
            <a:prstGeom prst="ellipse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cxnSp>
          <p:nvCxnSpPr>
            <p:cNvPr id="78" name="Straight Arrow Connector 77"/>
            <p:cNvCxnSpPr>
              <a:stCxn id="77" idx="2"/>
            </p:cNvCxnSpPr>
            <p:nvPr/>
          </p:nvCxnSpPr>
          <p:spPr>
            <a:xfrm flipH="1">
              <a:off x="1750799" y="2612160"/>
              <a:ext cx="385074" cy="71579"/>
            </a:xfrm>
            <a:prstGeom prst="straightConnector1">
              <a:avLst/>
            </a:prstGeom>
            <a:ln w="12700"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Arrow Connector 78"/>
            <p:cNvCxnSpPr>
              <a:stCxn id="77" idx="1"/>
            </p:cNvCxnSpPr>
            <p:nvPr/>
          </p:nvCxnSpPr>
          <p:spPr>
            <a:xfrm flipH="1" flipV="1">
              <a:off x="1831074" y="2438400"/>
              <a:ext cx="349436" cy="92938"/>
            </a:xfrm>
            <a:prstGeom prst="straightConnector1">
              <a:avLst/>
            </a:prstGeom>
            <a:ln w="12700"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Arrow Connector 79"/>
            <p:cNvCxnSpPr>
              <a:stCxn id="77" idx="0"/>
            </p:cNvCxnSpPr>
            <p:nvPr/>
          </p:nvCxnSpPr>
          <p:spPr>
            <a:xfrm flipV="1">
              <a:off x="2288273" y="2262281"/>
              <a:ext cx="17864" cy="235579"/>
            </a:xfrm>
            <a:prstGeom prst="straightConnector1">
              <a:avLst/>
            </a:prstGeom>
            <a:ln w="12700"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Arrow Connector 80"/>
            <p:cNvCxnSpPr>
              <a:stCxn id="77" idx="5"/>
            </p:cNvCxnSpPr>
            <p:nvPr/>
          </p:nvCxnSpPr>
          <p:spPr>
            <a:xfrm>
              <a:off x="2396036" y="2692982"/>
              <a:ext cx="349438" cy="202618"/>
            </a:xfrm>
            <a:prstGeom prst="straightConnector1">
              <a:avLst/>
            </a:prstGeom>
            <a:ln w="12700"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Arrow Connector 81"/>
            <p:cNvCxnSpPr>
              <a:stCxn id="77" idx="3"/>
            </p:cNvCxnSpPr>
            <p:nvPr/>
          </p:nvCxnSpPr>
          <p:spPr>
            <a:xfrm flipH="1">
              <a:off x="1844956" y="2692982"/>
              <a:ext cx="335554" cy="225466"/>
            </a:xfrm>
            <a:prstGeom prst="straightConnector1">
              <a:avLst/>
            </a:prstGeom>
            <a:ln w="12700"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TextBox 82"/>
            <p:cNvSpPr txBox="1"/>
            <p:nvPr/>
          </p:nvSpPr>
          <p:spPr>
            <a:xfrm>
              <a:off x="1866801" y="2757237"/>
              <a:ext cx="878673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smtClean="0">
                  <a:solidFill>
                    <a:srgbClr val="FF0000"/>
                  </a:solidFill>
                </a:rPr>
                <a:t>SPOKE</a:t>
              </a:r>
            </a:p>
            <a:p>
              <a:pPr algn="ctr"/>
              <a:r>
                <a:rPr lang="en-US" sz="1200" b="1" smtClean="0">
                  <a:solidFill>
                    <a:srgbClr val="002060"/>
                  </a:solidFill>
                </a:rPr>
                <a:t>(TPB)</a:t>
              </a:r>
              <a:endParaRPr lang="id-ID" sz="1200" b="1" dirty="0">
                <a:solidFill>
                  <a:srgbClr val="002060"/>
                </a:solidFill>
              </a:endParaRPr>
            </a:p>
          </p:txBody>
        </p:sp>
      </p:grpSp>
      <p:sp>
        <p:nvSpPr>
          <p:cNvPr id="84" name="Rectangle 83"/>
          <p:cNvSpPr/>
          <p:nvPr/>
        </p:nvSpPr>
        <p:spPr>
          <a:xfrm>
            <a:off x="990600" y="4495800"/>
            <a:ext cx="7467600" cy="13716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mtClean="0">
                <a:solidFill>
                  <a:schemeClr val="tx1"/>
                </a:solidFill>
              </a:rPr>
              <a:t>Dalam rangka efisiensi biaya logistik (penurunan </a:t>
            </a:r>
            <a:r>
              <a:rPr lang="en-US" i="1" smtClean="0">
                <a:solidFill>
                  <a:schemeClr val="tx1"/>
                </a:solidFill>
              </a:rPr>
              <a:t>dwelling time</a:t>
            </a:r>
            <a:r>
              <a:rPr lang="en-US" smtClean="0">
                <a:solidFill>
                  <a:schemeClr val="tx1"/>
                </a:solidFill>
              </a:rPr>
              <a:t>) akan memperbanyak saluran penyelesaian </a:t>
            </a:r>
            <a:r>
              <a:rPr lang="en-US" i="1" smtClean="0">
                <a:solidFill>
                  <a:schemeClr val="tx1"/>
                </a:solidFill>
              </a:rPr>
              <a:t>customs clearance </a:t>
            </a:r>
            <a:r>
              <a:rPr lang="en-US" smtClean="0">
                <a:solidFill>
                  <a:schemeClr val="tx1"/>
                </a:solidFill>
              </a:rPr>
              <a:t> baik impor maupun ekspor (memperbanyak spoke2 pelabuhan)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mtClean="0">
                <a:solidFill>
                  <a:schemeClr val="tx1"/>
                </a:solidFill>
              </a:rPr>
              <a:t>PLB merupakan salah satu spoke dari pelabuhan</a:t>
            </a:r>
          </a:p>
        </p:txBody>
      </p:sp>
    </p:spTree>
    <p:extLst>
      <p:ext uri="{BB962C8B-B14F-4D97-AF65-F5344CB8AC3E}">
        <p14:creationId xmlns:p14="http://schemas.microsoft.com/office/powerpoint/2010/main" val="2474609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6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175" y="6376988"/>
            <a:ext cx="91440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6572250" y="6400800"/>
            <a:ext cx="2416046" cy="41549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Direktorat Jenderal </a:t>
            </a:r>
            <a:r>
              <a:rPr lang="en-US" sz="105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d-ID" sz="105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 </a:t>
            </a:r>
            <a:r>
              <a:rPr lang="id-ID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dan Cukai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Kementerian Keuangan RI</a:t>
            </a:r>
          </a:p>
        </p:txBody>
      </p:sp>
      <p:pic>
        <p:nvPicPr>
          <p:cNvPr id="14" name="Picture 11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75" y="6300788"/>
            <a:ext cx="9144000" cy="7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9063" y="115888"/>
            <a:ext cx="871537" cy="79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2"/>
          <p:cNvPicPr preferRelativeResize="0">
            <a:picLocks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23963" y="838200"/>
            <a:ext cx="7920037" cy="36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8" name="Straight Connector 17"/>
          <p:cNvCxnSpPr/>
          <p:nvPr/>
        </p:nvCxnSpPr>
        <p:spPr>
          <a:xfrm rot="5400000">
            <a:off x="709612" y="509588"/>
            <a:ext cx="714375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/>
          <p:cNvGrpSpPr/>
          <p:nvPr/>
        </p:nvGrpSpPr>
        <p:grpSpPr>
          <a:xfrm>
            <a:off x="1066800" y="152400"/>
            <a:ext cx="8077200" cy="722312"/>
            <a:chOff x="1066800" y="152400"/>
            <a:chExt cx="8077200" cy="722312"/>
          </a:xfrm>
        </p:grpSpPr>
        <p:pic>
          <p:nvPicPr>
            <p:cNvPr id="15" name="Picture 12"/>
            <p:cNvPicPr preferRelativeResize="0">
              <a:picLocks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223963" y="838200"/>
              <a:ext cx="7920037" cy="365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9" name="Straight Connector 18"/>
            <p:cNvCxnSpPr/>
            <p:nvPr/>
          </p:nvCxnSpPr>
          <p:spPr>
            <a:xfrm rot="5400000">
              <a:off x="709612" y="509588"/>
              <a:ext cx="714375" cy="0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2" name="Shape 297"/>
            <p:cNvGrpSpPr/>
            <p:nvPr/>
          </p:nvGrpSpPr>
          <p:grpSpPr>
            <a:xfrm>
              <a:off x="1328737" y="315454"/>
              <a:ext cx="535603" cy="388711"/>
              <a:chOff x="3932350" y="3714775"/>
              <a:chExt cx="439650" cy="319075"/>
            </a:xfrm>
          </p:grpSpPr>
          <p:sp>
            <p:nvSpPr>
              <p:cNvPr id="24" name="Shape 298"/>
              <p:cNvSpPr/>
              <p:nvPr/>
            </p:nvSpPr>
            <p:spPr>
              <a:xfrm>
                <a:off x="3932350" y="3714775"/>
                <a:ext cx="439650" cy="319075"/>
              </a:xfrm>
              <a:custGeom>
                <a:avLst/>
                <a:gdLst/>
                <a:ahLst/>
                <a:cxnLst/>
                <a:rect l="0" t="0" r="0" b="0"/>
                <a:pathLst>
                  <a:path w="17586" h="12763" fill="none" extrusionOk="0">
                    <a:moveTo>
                      <a:pt x="1" y="1"/>
                    </a:moveTo>
                    <a:lnTo>
                      <a:pt x="1" y="12276"/>
                    </a:lnTo>
                    <a:lnTo>
                      <a:pt x="1" y="12276"/>
                    </a:lnTo>
                    <a:lnTo>
                      <a:pt x="1" y="12373"/>
                    </a:lnTo>
                    <a:lnTo>
                      <a:pt x="25" y="12471"/>
                    </a:lnTo>
                    <a:lnTo>
                      <a:pt x="74" y="12544"/>
                    </a:lnTo>
                    <a:lnTo>
                      <a:pt x="123" y="12617"/>
                    </a:lnTo>
                    <a:lnTo>
                      <a:pt x="196" y="12690"/>
                    </a:lnTo>
                    <a:lnTo>
                      <a:pt x="293" y="12714"/>
                    </a:lnTo>
                    <a:lnTo>
                      <a:pt x="366" y="12763"/>
                    </a:lnTo>
                    <a:lnTo>
                      <a:pt x="488" y="12763"/>
                    </a:lnTo>
                    <a:lnTo>
                      <a:pt x="17585" y="12763"/>
                    </a:lnTo>
                  </a:path>
                </a:pathLst>
              </a:custGeom>
              <a:noFill/>
              <a:ln w="9525" cap="rnd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endParaRPr>
              </a:p>
            </p:txBody>
          </p:sp>
          <p:sp>
            <p:nvSpPr>
              <p:cNvPr id="25" name="Shape 299"/>
              <p:cNvSpPr/>
              <p:nvPr/>
            </p:nvSpPr>
            <p:spPr>
              <a:xfrm>
                <a:off x="3970100" y="3862750"/>
                <a:ext cx="77350" cy="132750"/>
              </a:xfrm>
              <a:custGeom>
                <a:avLst/>
                <a:gdLst/>
                <a:ahLst/>
                <a:cxnLst/>
                <a:rect l="0" t="0" r="0" b="0"/>
                <a:pathLst>
                  <a:path w="3094" h="5310" fill="none" extrusionOk="0">
                    <a:moveTo>
                      <a:pt x="3094" y="5309"/>
                    </a:moveTo>
                    <a:lnTo>
                      <a:pt x="3094" y="487"/>
                    </a:lnTo>
                    <a:lnTo>
                      <a:pt x="3094" y="487"/>
                    </a:lnTo>
                    <a:lnTo>
                      <a:pt x="3094" y="390"/>
                    </a:lnTo>
                    <a:lnTo>
                      <a:pt x="3070" y="292"/>
                    </a:lnTo>
                    <a:lnTo>
                      <a:pt x="3021" y="219"/>
                    </a:lnTo>
                    <a:lnTo>
                      <a:pt x="2948" y="146"/>
                    </a:lnTo>
                    <a:lnTo>
                      <a:pt x="2899" y="97"/>
                    </a:lnTo>
                    <a:lnTo>
                      <a:pt x="2802" y="49"/>
                    </a:lnTo>
                    <a:lnTo>
                      <a:pt x="2704" y="24"/>
                    </a:lnTo>
                    <a:lnTo>
                      <a:pt x="2607" y="0"/>
                    </a:lnTo>
                    <a:lnTo>
                      <a:pt x="488" y="0"/>
                    </a:lnTo>
                    <a:lnTo>
                      <a:pt x="488" y="0"/>
                    </a:lnTo>
                    <a:lnTo>
                      <a:pt x="391" y="24"/>
                    </a:lnTo>
                    <a:lnTo>
                      <a:pt x="293" y="49"/>
                    </a:lnTo>
                    <a:lnTo>
                      <a:pt x="220" y="97"/>
                    </a:lnTo>
                    <a:lnTo>
                      <a:pt x="147" y="146"/>
                    </a:lnTo>
                    <a:lnTo>
                      <a:pt x="74" y="219"/>
                    </a:lnTo>
                    <a:lnTo>
                      <a:pt x="50" y="292"/>
                    </a:lnTo>
                    <a:lnTo>
                      <a:pt x="1" y="390"/>
                    </a:lnTo>
                    <a:lnTo>
                      <a:pt x="1" y="487"/>
                    </a:lnTo>
                    <a:lnTo>
                      <a:pt x="1" y="5309"/>
                    </a:lnTo>
                    <a:lnTo>
                      <a:pt x="3094" y="5309"/>
                    </a:lnTo>
                    <a:close/>
                  </a:path>
                </a:pathLst>
              </a:custGeom>
              <a:noFill/>
              <a:ln w="9525" cap="rnd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endParaRPr>
              </a:p>
            </p:txBody>
          </p:sp>
          <p:sp>
            <p:nvSpPr>
              <p:cNvPr id="26" name="Shape 300"/>
              <p:cNvSpPr/>
              <p:nvPr/>
            </p:nvSpPr>
            <p:spPr>
              <a:xfrm>
                <a:off x="4278800" y="3862750"/>
                <a:ext cx="77350" cy="132750"/>
              </a:xfrm>
              <a:custGeom>
                <a:avLst/>
                <a:gdLst/>
                <a:ahLst/>
                <a:cxnLst/>
                <a:rect l="0" t="0" r="0" b="0"/>
                <a:pathLst>
                  <a:path w="3094" h="5310" fill="none" extrusionOk="0">
                    <a:moveTo>
                      <a:pt x="3094" y="5309"/>
                    </a:moveTo>
                    <a:lnTo>
                      <a:pt x="3094" y="487"/>
                    </a:lnTo>
                    <a:lnTo>
                      <a:pt x="3094" y="487"/>
                    </a:lnTo>
                    <a:lnTo>
                      <a:pt x="3094" y="390"/>
                    </a:lnTo>
                    <a:lnTo>
                      <a:pt x="3070" y="292"/>
                    </a:lnTo>
                    <a:lnTo>
                      <a:pt x="3021" y="219"/>
                    </a:lnTo>
                    <a:lnTo>
                      <a:pt x="2948" y="146"/>
                    </a:lnTo>
                    <a:lnTo>
                      <a:pt x="2899" y="97"/>
                    </a:lnTo>
                    <a:lnTo>
                      <a:pt x="2802" y="49"/>
                    </a:lnTo>
                    <a:lnTo>
                      <a:pt x="2704" y="24"/>
                    </a:lnTo>
                    <a:lnTo>
                      <a:pt x="2607" y="0"/>
                    </a:lnTo>
                    <a:lnTo>
                      <a:pt x="488" y="0"/>
                    </a:lnTo>
                    <a:lnTo>
                      <a:pt x="488" y="0"/>
                    </a:lnTo>
                    <a:lnTo>
                      <a:pt x="390" y="24"/>
                    </a:lnTo>
                    <a:lnTo>
                      <a:pt x="293" y="49"/>
                    </a:lnTo>
                    <a:lnTo>
                      <a:pt x="220" y="97"/>
                    </a:lnTo>
                    <a:lnTo>
                      <a:pt x="147" y="146"/>
                    </a:lnTo>
                    <a:lnTo>
                      <a:pt x="74" y="219"/>
                    </a:lnTo>
                    <a:lnTo>
                      <a:pt x="50" y="292"/>
                    </a:lnTo>
                    <a:lnTo>
                      <a:pt x="1" y="390"/>
                    </a:lnTo>
                    <a:lnTo>
                      <a:pt x="1" y="487"/>
                    </a:lnTo>
                    <a:lnTo>
                      <a:pt x="1" y="5309"/>
                    </a:lnTo>
                    <a:lnTo>
                      <a:pt x="3094" y="5309"/>
                    </a:lnTo>
                    <a:close/>
                  </a:path>
                </a:pathLst>
              </a:custGeom>
              <a:noFill/>
              <a:ln w="9525" cap="rnd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endParaRPr>
              </a:p>
            </p:txBody>
          </p:sp>
          <p:sp>
            <p:nvSpPr>
              <p:cNvPr id="27" name="Shape 301"/>
              <p:cNvSpPr/>
              <p:nvPr/>
            </p:nvSpPr>
            <p:spPr>
              <a:xfrm>
                <a:off x="4073000" y="3716600"/>
                <a:ext cx="77350" cy="278900"/>
              </a:xfrm>
              <a:custGeom>
                <a:avLst/>
                <a:gdLst/>
                <a:ahLst/>
                <a:cxnLst/>
                <a:rect l="0" t="0" r="0" b="0"/>
                <a:pathLst>
                  <a:path w="3094" h="11156" fill="none" extrusionOk="0">
                    <a:moveTo>
                      <a:pt x="3094" y="11155"/>
                    </a:moveTo>
                    <a:lnTo>
                      <a:pt x="3094" y="488"/>
                    </a:lnTo>
                    <a:lnTo>
                      <a:pt x="3094" y="488"/>
                    </a:lnTo>
                    <a:lnTo>
                      <a:pt x="3094" y="391"/>
                    </a:lnTo>
                    <a:lnTo>
                      <a:pt x="3070" y="293"/>
                    </a:lnTo>
                    <a:lnTo>
                      <a:pt x="3021" y="220"/>
                    </a:lnTo>
                    <a:lnTo>
                      <a:pt x="2948" y="147"/>
                    </a:lnTo>
                    <a:lnTo>
                      <a:pt x="2899" y="98"/>
                    </a:lnTo>
                    <a:lnTo>
                      <a:pt x="2802" y="50"/>
                    </a:lnTo>
                    <a:lnTo>
                      <a:pt x="2704" y="25"/>
                    </a:lnTo>
                    <a:lnTo>
                      <a:pt x="2607" y="1"/>
                    </a:lnTo>
                    <a:lnTo>
                      <a:pt x="488" y="1"/>
                    </a:lnTo>
                    <a:lnTo>
                      <a:pt x="488" y="1"/>
                    </a:lnTo>
                    <a:lnTo>
                      <a:pt x="391" y="25"/>
                    </a:lnTo>
                    <a:lnTo>
                      <a:pt x="293" y="50"/>
                    </a:lnTo>
                    <a:lnTo>
                      <a:pt x="220" y="98"/>
                    </a:lnTo>
                    <a:lnTo>
                      <a:pt x="147" y="147"/>
                    </a:lnTo>
                    <a:lnTo>
                      <a:pt x="74" y="220"/>
                    </a:lnTo>
                    <a:lnTo>
                      <a:pt x="50" y="293"/>
                    </a:lnTo>
                    <a:lnTo>
                      <a:pt x="1" y="391"/>
                    </a:lnTo>
                    <a:lnTo>
                      <a:pt x="1" y="488"/>
                    </a:lnTo>
                    <a:lnTo>
                      <a:pt x="1" y="11155"/>
                    </a:lnTo>
                    <a:lnTo>
                      <a:pt x="3094" y="11155"/>
                    </a:lnTo>
                    <a:close/>
                  </a:path>
                </a:pathLst>
              </a:custGeom>
              <a:noFill/>
              <a:ln w="9525" cap="rnd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endParaRPr>
              </a:p>
            </p:txBody>
          </p:sp>
          <p:sp>
            <p:nvSpPr>
              <p:cNvPr id="28" name="Shape 302"/>
              <p:cNvSpPr/>
              <p:nvPr/>
            </p:nvSpPr>
            <p:spPr>
              <a:xfrm>
                <a:off x="4175900" y="3787250"/>
                <a:ext cx="77350" cy="208250"/>
              </a:xfrm>
              <a:custGeom>
                <a:avLst/>
                <a:gdLst/>
                <a:ahLst/>
                <a:cxnLst/>
                <a:rect l="0" t="0" r="0" b="0"/>
                <a:pathLst>
                  <a:path w="3094" h="8330" fill="none" extrusionOk="0">
                    <a:moveTo>
                      <a:pt x="3094" y="8329"/>
                    </a:moveTo>
                    <a:lnTo>
                      <a:pt x="3094" y="487"/>
                    </a:lnTo>
                    <a:lnTo>
                      <a:pt x="3094" y="487"/>
                    </a:lnTo>
                    <a:lnTo>
                      <a:pt x="3094" y="390"/>
                    </a:lnTo>
                    <a:lnTo>
                      <a:pt x="3070" y="292"/>
                    </a:lnTo>
                    <a:lnTo>
                      <a:pt x="3021" y="219"/>
                    </a:lnTo>
                    <a:lnTo>
                      <a:pt x="2948" y="146"/>
                    </a:lnTo>
                    <a:lnTo>
                      <a:pt x="2899" y="97"/>
                    </a:lnTo>
                    <a:lnTo>
                      <a:pt x="2802" y="49"/>
                    </a:lnTo>
                    <a:lnTo>
                      <a:pt x="2704" y="24"/>
                    </a:lnTo>
                    <a:lnTo>
                      <a:pt x="2607" y="0"/>
                    </a:lnTo>
                    <a:lnTo>
                      <a:pt x="488" y="0"/>
                    </a:lnTo>
                    <a:lnTo>
                      <a:pt x="488" y="0"/>
                    </a:lnTo>
                    <a:lnTo>
                      <a:pt x="391" y="24"/>
                    </a:lnTo>
                    <a:lnTo>
                      <a:pt x="293" y="49"/>
                    </a:lnTo>
                    <a:lnTo>
                      <a:pt x="220" y="97"/>
                    </a:lnTo>
                    <a:lnTo>
                      <a:pt x="147" y="146"/>
                    </a:lnTo>
                    <a:lnTo>
                      <a:pt x="74" y="219"/>
                    </a:lnTo>
                    <a:lnTo>
                      <a:pt x="50" y="292"/>
                    </a:lnTo>
                    <a:lnTo>
                      <a:pt x="1" y="390"/>
                    </a:lnTo>
                    <a:lnTo>
                      <a:pt x="1" y="487"/>
                    </a:lnTo>
                    <a:lnTo>
                      <a:pt x="1" y="8329"/>
                    </a:lnTo>
                    <a:lnTo>
                      <a:pt x="3094" y="8329"/>
                    </a:lnTo>
                    <a:close/>
                  </a:path>
                </a:pathLst>
              </a:custGeom>
              <a:noFill/>
              <a:ln w="9525" cap="rnd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endParaRPr>
              </a:p>
            </p:txBody>
          </p:sp>
        </p:grpSp>
      </p:grpSp>
      <p:sp>
        <p:nvSpPr>
          <p:cNvPr id="40" name="Shape 134"/>
          <p:cNvSpPr txBox="1">
            <a:spLocks/>
          </p:cNvSpPr>
          <p:nvPr/>
        </p:nvSpPr>
        <p:spPr>
          <a:xfrm>
            <a:off x="1219200" y="-152400"/>
            <a:ext cx="7156450" cy="12128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4454"/>
              </a:buClr>
              <a:buSzPct val="100000"/>
              <a:buFont typeface="Roboto Slab"/>
              <a:buNone/>
              <a:defRPr sz="4800" b="1" i="0" u="none" strike="noStrike" cap="none">
                <a:solidFill>
                  <a:srgbClr val="114454"/>
                </a:solidFill>
                <a:latin typeface="Roboto Slab"/>
                <a:ea typeface="Roboto Slab"/>
                <a:cs typeface="Roboto Slab"/>
                <a:sym typeface="Roboto Slab"/>
                <a:rtl val="0"/>
              </a:defRPr>
            </a:lvl1pPr>
            <a:lvl2pPr lvl="1" rtl="0">
              <a:spcBef>
                <a:spcPts val="0"/>
              </a:spcBef>
              <a:buClr>
                <a:srgbClr val="114454"/>
              </a:buClr>
              <a:buSzPct val="100000"/>
              <a:buFont typeface="Roboto Slab"/>
              <a:buNone/>
              <a:defRPr sz="4800" b="1">
                <a:solidFill>
                  <a:srgbClr val="114454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 rtl="0">
              <a:spcBef>
                <a:spcPts val="0"/>
              </a:spcBef>
              <a:buClr>
                <a:srgbClr val="114454"/>
              </a:buClr>
              <a:buSzPct val="100000"/>
              <a:buFont typeface="Roboto Slab"/>
              <a:buNone/>
              <a:defRPr sz="4800" b="1">
                <a:solidFill>
                  <a:srgbClr val="114454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 rtl="0">
              <a:spcBef>
                <a:spcPts val="0"/>
              </a:spcBef>
              <a:buClr>
                <a:srgbClr val="114454"/>
              </a:buClr>
              <a:buSzPct val="100000"/>
              <a:buFont typeface="Roboto Slab"/>
              <a:buNone/>
              <a:defRPr sz="4800" b="1">
                <a:solidFill>
                  <a:srgbClr val="114454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 rtl="0">
              <a:spcBef>
                <a:spcPts val="0"/>
              </a:spcBef>
              <a:buClr>
                <a:srgbClr val="114454"/>
              </a:buClr>
              <a:buSzPct val="100000"/>
              <a:buFont typeface="Roboto Slab"/>
              <a:buNone/>
              <a:defRPr sz="4800" b="1">
                <a:solidFill>
                  <a:srgbClr val="114454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 rtl="0">
              <a:spcBef>
                <a:spcPts val="0"/>
              </a:spcBef>
              <a:buClr>
                <a:srgbClr val="114454"/>
              </a:buClr>
              <a:buSzPct val="100000"/>
              <a:buFont typeface="Roboto Slab"/>
              <a:buNone/>
              <a:defRPr sz="4800" b="1">
                <a:solidFill>
                  <a:srgbClr val="114454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 rtl="0">
              <a:spcBef>
                <a:spcPts val="0"/>
              </a:spcBef>
              <a:buClr>
                <a:srgbClr val="114454"/>
              </a:buClr>
              <a:buSzPct val="100000"/>
              <a:buFont typeface="Roboto Slab"/>
              <a:buNone/>
              <a:defRPr sz="4800" b="1">
                <a:solidFill>
                  <a:srgbClr val="114454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 rtl="0">
              <a:spcBef>
                <a:spcPts val="0"/>
              </a:spcBef>
              <a:buClr>
                <a:srgbClr val="114454"/>
              </a:buClr>
              <a:buSzPct val="100000"/>
              <a:buFont typeface="Roboto Slab"/>
              <a:buNone/>
              <a:defRPr sz="4800" b="1">
                <a:solidFill>
                  <a:srgbClr val="114454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 rtl="0">
              <a:spcBef>
                <a:spcPts val="0"/>
              </a:spcBef>
              <a:buClr>
                <a:srgbClr val="114454"/>
              </a:buClr>
              <a:buSzPct val="100000"/>
              <a:buFont typeface="Roboto Slab"/>
              <a:buNone/>
              <a:defRPr sz="4800" b="1">
                <a:solidFill>
                  <a:srgbClr val="114454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r>
              <a:rPr lang="en-US" sz="2800" kern="0" smtClean="0">
                <a:solidFill>
                  <a:schemeClr val="tx1"/>
                </a:solidFill>
                <a:latin typeface="+mj-lt"/>
                <a:cs typeface="Bookman Old Style"/>
              </a:rPr>
              <a:t>KONSEPSI HUB &amp; SPOKE</a:t>
            </a:r>
            <a:endParaRPr lang="en" sz="3600" b="0" i="1" kern="0" dirty="0">
              <a:solidFill>
                <a:schemeClr val="tx1"/>
              </a:solidFill>
              <a:latin typeface="+mj-lt"/>
              <a:cs typeface="Bookman Old Style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304800" y="2823752"/>
            <a:ext cx="1215357" cy="151964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smtClean="0">
                <a:solidFill>
                  <a:schemeClr val="tx1"/>
                </a:solidFill>
              </a:rPr>
              <a:t>Pelabuhan Bongkar Utama</a:t>
            </a:r>
          </a:p>
          <a:p>
            <a:pPr algn="ctr"/>
            <a:endParaRPr lang="en-US" sz="1600" smtClean="0">
              <a:solidFill>
                <a:schemeClr val="tx1"/>
              </a:solidFill>
            </a:endParaRPr>
          </a:p>
          <a:p>
            <a:pPr algn="ctr"/>
            <a:r>
              <a:rPr lang="en-US" sz="1600" smtClean="0">
                <a:solidFill>
                  <a:schemeClr val="tx1"/>
                </a:solidFill>
              </a:rPr>
              <a:t>(Tanjung Priok)</a:t>
            </a:r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54" name="Oval 53"/>
          <p:cNvSpPr/>
          <p:nvPr/>
        </p:nvSpPr>
        <p:spPr>
          <a:xfrm>
            <a:off x="2362200" y="2422634"/>
            <a:ext cx="1216025" cy="549166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smtClean="0">
                <a:solidFill>
                  <a:schemeClr val="tx1"/>
                </a:solidFill>
              </a:rPr>
              <a:t>IMPORTIR</a:t>
            </a:r>
          </a:p>
          <a:p>
            <a:pPr algn="ctr"/>
            <a:r>
              <a:rPr lang="en-US" sz="1200" b="1" smtClean="0">
                <a:solidFill>
                  <a:schemeClr val="tx1"/>
                </a:solidFill>
              </a:rPr>
              <a:t>UMUM</a:t>
            </a:r>
            <a:endParaRPr lang="en-US" sz="1200" b="1">
              <a:solidFill>
                <a:schemeClr val="tx1"/>
              </a:solidFill>
            </a:endParaRPr>
          </a:p>
        </p:txBody>
      </p:sp>
      <p:sp>
        <p:nvSpPr>
          <p:cNvPr id="55" name="Oval 54"/>
          <p:cNvSpPr/>
          <p:nvPr/>
        </p:nvSpPr>
        <p:spPr>
          <a:xfrm>
            <a:off x="2362200" y="3032234"/>
            <a:ext cx="1216025" cy="549166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smtClean="0">
                <a:solidFill>
                  <a:schemeClr val="tx1"/>
                </a:solidFill>
              </a:rPr>
              <a:t>IMPORTIR</a:t>
            </a:r>
          </a:p>
          <a:p>
            <a:pPr algn="ctr"/>
            <a:r>
              <a:rPr lang="en-US" sz="1200" b="1" smtClean="0">
                <a:solidFill>
                  <a:schemeClr val="tx1"/>
                </a:solidFill>
              </a:rPr>
              <a:t>BMDTP</a:t>
            </a:r>
            <a:endParaRPr lang="en-US" sz="1200" b="1">
              <a:solidFill>
                <a:schemeClr val="tx1"/>
              </a:solidFill>
            </a:endParaRPr>
          </a:p>
        </p:txBody>
      </p:sp>
      <p:sp>
        <p:nvSpPr>
          <p:cNvPr id="58" name="Oval 57"/>
          <p:cNvSpPr/>
          <p:nvPr/>
        </p:nvSpPr>
        <p:spPr>
          <a:xfrm>
            <a:off x="2377966" y="3641834"/>
            <a:ext cx="1216025" cy="549166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smtClean="0">
                <a:solidFill>
                  <a:schemeClr val="tx1"/>
                </a:solidFill>
              </a:rPr>
              <a:t>IMPORTIR</a:t>
            </a:r>
          </a:p>
          <a:p>
            <a:pPr algn="ctr"/>
            <a:r>
              <a:rPr lang="en-US" sz="1200" b="1" smtClean="0">
                <a:solidFill>
                  <a:schemeClr val="tx1"/>
                </a:solidFill>
              </a:rPr>
              <a:t>/KB</a:t>
            </a:r>
            <a:endParaRPr lang="en-US" sz="1200" b="1">
              <a:solidFill>
                <a:schemeClr val="tx1"/>
              </a:solidFill>
            </a:endParaRPr>
          </a:p>
        </p:txBody>
      </p:sp>
      <p:sp>
        <p:nvSpPr>
          <p:cNvPr id="59" name="Oval 58"/>
          <p:cNvSpPr/>
          <p:nvPr/>
        </p:nvSpPr>
        <p:spPr>
          <a:xfrm>
            <a:off x="2393732" y="4327634"/>
            <a:ext cx="1216025" cy="549166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smtClean="0">
                <a:solidFill>
                  <a:schemeClr val="tx1"/>
                </a:solidFill>
              </a:rPr>
              <a:t>IMPORTIR</a:t>
            </a:r>
            <a:endParaRPr lang="en-US" sz="1200" b="1">
              <a:solidFill>
                <a:schemeClr val="tx1"/>
              </a:solidFill>
            </a:endParaRPr>
          </a:p>
        </p:txBody>
      </p:sp>
      <p:cxnSp>
        <p:nvCxnSpPr>
          <p:cNvPr id="60" name="Straight Arrow Connector 59"/>
          <p:cNvCxnSpPr>
            <a:stCxn id="51" idx="3"/>
            <a:endCxn id="54" idx="2"/>
          </p:cNvCxnSpPr>
          <p:nvPr/>
        </p:nvCxnSpPr>
        <p:spPr>
          <a:xfrm flipV="1">
            <a:off x="1520157" y="2697217"/>
            <a:ext cx="842043" cy="886359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>
            <a:stCxn id="51" idx="3"/>
            <a:endCxn id="55" idx="2"/>
          </p:cNvCxnSpPr>
          <p:nvPr/>
        </p:nvCxnSpPr>
        <p:spPr>
          <a:xfrm flipV="1">
            <a:off x="1520157" y="3306817"/>
            <a:ext cx="842043" cy="276759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>
            <a:stCxn id="51" idx="3"/>
            <a:endCxn id="58" idx="2"/>
          </p:cNvCxnSpPr>
          <p:nvPr/>
        </p:nvCxnSpPr>
        <p:spPr>
          <a:xfrm>
            <a:off x="1520157" y="3583576"/>
            <a:ext cx="857809" cy="332841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>
            <a:stCxn id="51" idx="3"/>
            <a:endCxn id="59" idx="2"/>
          </p:cNvCxnSpPr>
          <p:nvPr/>
        </p:nvCxnSpPr>
        <p:spPr>
          <a:xfrm>
            <a:off x="1520157" y="3583576"/>
            <a:ext cx="873575" cy="1018641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228600" y="1230868"/>
            <a:ext cx="312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mtClean="0"/>
              <a:t>SEBELUM PLB</a:t>
            </a:r>
            <a:endParaRPr lang="en-US" b="1"/>
          </a:p>
        </p:txBody>
      </p:sp>
      <p:sp>
        <p:nvSpPr>
          <p:cNvPr id="86" name="Oval 85"/>
          <p:cNvSpPr/>
          <p:nvPr/>
        </p:nvSpPr>
        <p:spPr>
          <a:xfrm>
            <a:off x="6388209" y="1660634"/>
            <a:ext cx="1216025" cy="549166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smtClean="0">
                <a:solidFill>
                  <a:schemeClr val="tx1"/>
                </a:solidFill>
              </a:rPr>
              <a:t>KAWASAN BERIKAT</a:t>
            </a:r>
            <a:endParaRPr lang="en-US" sz="1200" b="1">
              <a:solidFill>
                <a:schemeClr val="tx1"/>
              </a:solidFill>
            </a:endParaRPr>
          </a:p>
        </p:txBody>
      </p:sp>
      <p:sp>
        <p:nvSpPr>
          <p:cNvPr id="87" name="Oval 86"/>
          <p:cNvSpPr/>
          <p:nvPr/>
        </p:nvSpPr>
        <p:spPr>
          <a:xfrm>
            <a:off x="7696200" y="2270234"/>
            <a:ext cx="1216025" cy="549166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smtClean="0">
                <a:solidFill>
                  <a:schemeClr val="tx1"/>
                </a:solidFill>
              </a:rPr>
              <a:t>IKM</a:t>
            </a:r>
            <a:endParaRPr lang="en-US" sz="1200" b="1">
              <a:solidFill>
                <a:schemeClr val="tx1"/>
              </a:solidFill>
            </a:endParaRPr>
          </a:p>
        </p:txBody>
      </p:sp>
      <p:sp>
        <p:nvSpPr>
          <p:cNvPr id="88" name="Oval 87"/>
          <p:cNvSpPr/>
          <p:nvPr/>
        </p:nvSpPr>
        <p:spPr>
          <a:xfrm>
            <a:off x="7931150" y="3108434"/>
            <a:ext cx="1216025" cy="549166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smtClean="0">
                <a:solidFill>
                  <a:schemeClr val="tx1"/>
                </a:solidFill>
              </a:rPr>
              <a:t>KITE</a:t>
            </a:r>
            <a:endParaRPr lang="en-US" sz="1200" b="1">
              <a:solidFill>
                <a:schemeClr val="tx1"/>
              </a:solidFill>
            </a:endParaRPr>
          </a:p>
        </p:txBody>
      </p:sp>
      <p:sp>
        <p:nvSpPr>
          <p:cNvPr id="89" name="Oval 88"/>
          <p:cNvSpPr/>
          <p:nvPr/>
        </p:nvSpPr>
        <p:spPr>
          <a:xfrm>
            <a:off x="7696200" y="4114800"/>
            <a:ext cx="1216025" cy="549166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smtClean="0">
                <a:solidFill>
                  <a:schemeClr val="tx1"/>
                </a:solidFill>
              </a:rPr>
              <a:t>BMDTP</a:t>
            </a:r>
            <a:endParaRPr lang="en-US" sz="1200" b="1">
              <a:solidFill>
                <a:schemeClr val="tx1"/>
              </a:solidFill>
            </a:endParaRPr>
          </a:p>
        </p:txBody>
      </p:sp>
      <p:sp>
        <p:nvSpPr>
          <p:cNvPr id="94" name="Oval 93"/>
          <p:cNvSpPr/>
          <p:nvPr/>
        </p:nvSpPr>
        <p:spPr>
          <a:xfrm>
            <a:off x="6926327" y="4953000"/>
            <a:ext cx="1379473" cy="68580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smtClean="0">
                <a:solidFill>
                  <a:schemeClr val="tx1"/>
                </a:solidFill>
              </a:rPr>
              <a:t>INDUSTRI NON FASILITAS</a:t>
            </a:r>
            <a:endParaRPr lang="en-US" sz="1200" b="1">
              <a:solidFill>
                <a:schemeClr val="tx1"/>
              </a:solidFill>
            </a:endParaRPr>
          </a:p>
        </p:txBody>
      </p:sp>
      <p:sp>
        <p:nvSpPr>
          <p:cNvPr id="95" name="Oval 94"/>
          <p:cNvSpPr/>
          <p:nvPr/>
        </p:nvSpPr>
        <p:spPr>
          <a:xfrm>
            <a:off x="6248400" y="3050176"/>
            <a:ext cx="1491799" cy="104272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smtClean="0">
                <a:solidFill>
                  <a:schemeClr val="tx1"/>
                </a:solidFill>
              </a:rPr>
              <a:t>PLB</a:t>
            </a:r>
            <a:endParaRPr lang="en-US" sz="1200" b="1">
              <a:solidFill>
                <a:schemeClr val="tx1"/>
              </a:solidFill>
            </a:endParaRPr>
          </a:p>
        </p:txBody>
      </p:sp>
      <p:sp>
        <p:nvSpPr>
          <p:cNvPr id="96" name="Oval 95"/>
          <p:cNvSpPr/>
          <p:nvPr/>
        </p:nvSpPr>
        <p:spPr>
          <a:xfrm>
            <a:off x="5402327" y="4953000"/>
            <a:ext cx="1379473" cy="68580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smtClean="0">
                <a:solidFill>
                  <a:schemeClr val="tx1"/>
                </a:solidFill>
              </a:rPr>
              <a:t>EKSPOR</a:t>
            </a:r>
            <a:endParaRPr lang="en-US" sz="1200" b="1">
              <a:solidFill>
                <a:schemeClr val="tx1"/>
              </a:solidFill>
            </a:endParaRPr>
          </a:p>
        </p:txBody>
      </p:sp>
      <p:sp>
        <p:nvSpPr>
          <p:cNvPr id="97" name="Rectangle 96"/>
          <p:cNvSpPr/>
          <p:nvPr/>
        </p:nvSpPr>
        <p:spPr>
          <a:xfrm>
            <a:off x="4191000" y="2819400"/>
            <a:ext cx="1215357" cy="151964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smtClean="0">
                <a:solidFill>
                  <a:schemeClr val="tx1"/>
                </a:solidFill>
              </a:rPr>
              <a:t>Pelabuhan Bongkar Utama</a:t>
            </a:r>
          </a:p>
          <a:p>
            <a:pPr algn="ctr"/>
            <a:endParaRPr lang="en-US" sz="1600" smtClean="0">
              <a:solidFill>
                <a:schemeClr val="tx1"/>
              </a:solidFill>
            </a:endParaRPr>
          </a:p>
          <a:p>
            <a:pPr algn="ctr"/>
            <a:r>
              <a:rPr lang="en-US" sz="1600" smtClean="0">
                <a:solidFill>
                  <a:schemeClr val="tx1"/>
                </a:solidFill>
              </a:rPr>
              <a:t>(Tanjung Priok)</a:t>
            </a:r>
            <a:endParaRPr lang="en-US" sz="1600">
              <a:solidFill>
                <a:schemeClr val="tx1"/>
              </a:solidFill>
            </a:endParaRPr>
          </a:p>
        </p:txBody>
      </p:sp>
      <p:cxnSp>
        <p:nvCxnSpPr>
          <p:cNvPr id="35" name="Straight Connector 34"/>
          <p:cNvCxnSpPr/>
          <p:nvPr/>
        </p:nvCxnSpPr>
        <p:spPr>
          <a:xfrm>
            <a:off x="3810000" y="1584434"/>
            <a:ext cx="0" cy="44353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TextBox 97"/>
          <p:cNvSpPr txBox="1"/>
          <p:nvPr/>
        </p:nvSpPr>
        <p:spPr>
          <a:xfrm>
            <a:off x="3886200" y="1219200"/>
            <a:ext cx="312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mtClean="0"/>
              <a:t>SETELAH PLB</a:t>
            </a:r>
            <a:endParaRPr lang="en-US" b="1"/>
          </a:p>
        </p:txBody>
      </p:sp>
      <p:sp>
        <p:nvSpPr>
          <p:cNvPr id="99" name="Oval 98"/>
          <p:cNvSpPr/>
          <p:nvPr/>
        </p:nvSpPr>
        <p:spPr>
          <a:xfrm>
            <a:off x="2346434" y="1797268"/>
            <a:ext cx="1216025" cy="549166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smtClean="0">
                <a:solidFill>
                  <a:schemeClr val="tx1"/>
                </a:solidFill>
              </a:rPr>
              <a:t>IMPORTIR</a:t>
            </a:r>
          </a:p>
          <a:p>
            <a:pPr algn="ctr"/>
            <a:r>
              <a:rPr lang="en-US" sz="1200" b="1" smtClean="0">
                <a:solidFill>
                  <a:schemeClr val="tx1"/>
                </a:solidFill>
              </a:rPr>
              <a:t>KITE</a:t>
            </a:r>
            <a:endParaRPr lang="en-US" sz="1200" b="1">
              <a:solidFill>
                <a:schemeClr val="tx1"/>
              </a:solidFill>
            </a:endParaRPr>
          </a:p>
        </p:txBody>
      </p:sp>
      <p:cxnSp>
        <p:nvCxnSpPr>
          <p:cNvPr id="100" name="Straight Arrow Connector 99"/>
          <p:cNvCxnSpPr>
            <a:stCxn id="51" idx="3"/>
            <a:endCxn id="99" idx="2"/>
          </p:cNvCxnSpPr>
          <p:nvPr/>
        </p:nvCxnSpPr>
        <p:spPr>
          <a:xfrm flipV="1">
            <a:off x="1520157" y="2071851"/>
            <a:ext cx="826277" cy="1511725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Oval 100"/>
          <p:cNvSpPr/>
          <p:nvPr/>
        </p:nvSpPr>
        <p:spPr>
          <a:xfrm>
            <a:off x="2393732" y="4968766"/>
            <a:ext cx="1216025" cy="549166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smtClean="0">
                <a:solidFill>
                  <a:schemeClr val="tx1"/>
                </a:solidFill>
              </a:rPr>
              <a:t>EKSPOR</a:t>
            </a:r>
            <a:endParaRPr lang="en-US" sz="1200" b="1">
              <a:solidFill>
                <a:schemeClr val="tx1"/>
              </a:solidFill>
            </a:endParaRPr>
          </a:p>
        </p:txBody>
      </p:sp>
      <p:cxnSp>
        <p:nvCxnSpPr>
          <p:cNvPr id="39" name="Straight Arrow Connector 38"/>
          <p:cNvCxnSpPr>
            <a:stCxn id="101" idx="2"/>
            <a:endCxn id="51" idx="3"/>
          </p:cNvCxnSpPr>
          <p:nvPr/>
        </p:nvCxnSpPr>
        <p:spPr>
          <a:xfrm flipH="1" flipV="1">
            <a:off x="1520157" y="3583576"/>
            <a:ext cx="873575" cy="165977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/>
          <p:cNvCxnSpPr>
            <a:stCxn id="95" idx="0"/>
            <a:endCxn id="86" idx="4"/>
          </p:cNvCxnSpPr>
          <p:nvPr/>
        </p:nvCxnSpPr>
        <p:spPr>
          <a:xfrm flipV="1">
            <a:off x="6994300" y="2209800"/>
            <a:ext cx="1922" cy="84037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Arrow Connector 104"/>
          <p:cNvCxnSpPr>
            <a:stCxn id="95" idx="7"/>
            <a:endCxn id="87" idx="3"/>
          </p:cNvCxnSpPr>
          <p:nvPr/>
        </p:nvCxnSpPr>
        <p:spPr>
          <a:xfrm flipV="1">
            <a:off x="7521730" y="2738977"/>
            <a:ext cx="352553" cy="46390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Arrow Connector 106"/>
          <p:cNvCxnSpPr>
            <a:stCxn id="95" idx="6"/>
            <a:endCxn id="88" idx="2"/>
          </p:cNvCxnSpPr>
          <p:nvPr/>
        </p:nvCxnSpPr>
        <p:spPr>
          <a:xfrm flipV="1">
            <a:off x="7740199" y="3383017"/>
            <a:ext cx="190951" cy="188519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Arrow Connector 108"/>
          <p:cNvCxnSpPr>
            <a:stCxn id="95" idx="5"/>
            <a:endCxn id="89" idx="1"/>
          </p:cNvCxnSpPr>
          <p:nvPr/>
        </p:nvCxnSpPr>
        <p:spPr>
          <a:xfrm>
            <a:off x="7521730" y="3940193"/>
            <a:ext cx="352553" cy="25503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Arrow Connector 110"/>
          <p:cNvCxnSpPr>
            <a:stCxn id="95" idx="4"/>
            <a:endCxn id="94" idx="0"/>
          </p:cNvCxnSpPr>
          <p:nvPr/>
        </p:nvCxnSpPr>
        <p:spPr>
          <a:xfrm>
            <a:off x="6994300" y="4092896"/>
            <a:ext cx="621764" cy="86010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Arrow Connector 115"/>
          <p:cNvCxnSpPr>
            <a:stCxn id="96" idx="0"/>
            <a:endCxn id="95" idx="3"/>
          </p:cNvCxnSpPr>
          <p:nvPr/>
        </p:nvCxnSpPr>
        <p:spPr>
          <a:xfrm flipV="1">
            <a:off x="6092064" y="3940193"/>
            <a:ext cx="374805" cy="101280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Arrow Connector 117"/>
          <p:cNvCxnSpPr>
            <a:stCxn id="97" idx="3"/>
            <a:endCxn id="95" idx="2"/>
          </p:cNvCxnSpPr>
          <p:nvPr/>
        </p:nvCxnSpPr>
        <p:spPr>
          <a:xfrm flipV="1">
            <a:off x="5406357" y="3571536"/>
            <a:ext cx="842043" cy="7688"/>
          </a:xfrm>
          <a:prstGeom prst="straightConnector1">
            <a:avLst/>
          </a:prstGeom>
          <a:ln w="254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0229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9000"/>
                    </a14:imgEffect>
                    <a14:imgEffect>
                      <a14:colorTemperature colorTemp="675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7264" y="5143366"/>
            <a:ext cx="1201955" cy="1028834"/>
          </a:xfrm>
          <a:prstGeom prst="rect">
            <a:avLst/>
          </a:prstGeom>
        </p:spPr>
      </p:pic>
      <p:pic>
        <p:nvPicPr>
          <p:cNvPr id="9" name="Picture 6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3175" y="6376988"/>
            <a:ext cx="91440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6572250" y="6400800"/>
            <a:ext cx="2416046" cy="41549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Direktorat Jenderal </a:t>
            </a:r>
            <a:r>
              <a:rPr lang="en-US" sz="105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d-ID" sz="105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 </a:t>
            </a:r>
            <a:r>
              <a:rPr lang="id-ID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dan Cukai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Kementerian Keuangan RI</a:t>
            </a:r>
          </a:p>
        </p:txBody>
      </p:sp>
      <p:pic>
        <p:nvPicPr>
          <p:cNvPr id="14" name="Picture 11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75" y="6300788"/>
            <a:ext cx="9144000" cy="7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9063" y="115888"/>
            <a:ext cx="871537" cy="79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2"/>
          <p:cNvPicPr preferRelativeResize="0">
            <a:picLocks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23963" y="838200"/>
            <a:ext cx="7920037" cy="36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8" name="Straight Connector 17"/>
          <p:cNvCxnSpPr/>
          <p:nvPr/>
        </p:nvCxnSpPr>
        <p:spPr>
          <a:xfrm rot="5400000">
            <a:off x="709612" y="509588"/>
            <a:ext cx="714375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/>
          <p:cNvGrpSpPr/>
          <p:nvPr/>
        </p:nvGrpSpPr>
        <p:grpSpPr>
          <a:xfrm>
            <a:off x="1066800" y="152400"/>
            <a:ext cx="8077200" cy="722312"/>
            <a:chOff x="1066800" y="152400"/>
            <a:chExt cx="8077200" cy="722312"/>
          </a:xfrm>
        </p:grpSpPr>
        <p:pic>
          <p:nvPicPr>
            <p:cNvPr id="15" name="Picture 12"/>
            <p:cNvPicPr preferRelativeResize="0">
              <a:picLocks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223963" y="838200"/>
              <a:ext cx="7920037" cy="365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9" name="Straight Connector 18"/>
            <p:cNvCxnSpPr/>
            <p:nvPr/>
          </p:nvCxnSpPr>
          <p:spPr>
            <a:xfrm rot="5400000">
              <a:off x="709612" y="509588"/>
              <a:ext cx="714375" cy="0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2" name="Shape 297"/>
            <p:cNvGrpSpPr/>
            <p:nvPr/>
          </p:nvGrpSpPr>
          <p:grpSpPr>
            <a:xfrm>
              <a:off x="1328737" y="315454"/>
              <a:ext cx="535603" cy="388711"/>
              <a:chOff x="3932350" y="3714775"/>
              <a:chExt cx="439650" cy="319075"/>
            </a:xfrm>
          </p:grpSpPr>
          <p:sp>
            <p:nvSpPr>
              <p:cNvPr id="24" name="Shape 298"/>
              <p:cNvSpPr/>
              <p:nvPr/>
            </p:nvSpPr>
            <p:spPr>
              <a:xfrm>
                <a:off x="3932350" y="3714775"/>
                <a:ext cx="439650" cy="319075"/>
              </a:xfrm>
              <a:custGeom>
                <a:avLst/>
                <a:gdLst/>
                <a:ahLst/>
                <a:cxnLst/>
                <a:rect l="0" t="0" r="0" b="0"/>
                <a:pathLst>
                  <a:path w="17586" h="12763" fill="none" extrusionOk="0">
                    <a:moveTo>
                      <a:pt x="1" y="1"/>
                    </a:moveTo>
                    <a:lnTo>
                      <a:pt x="1" y="12276"/>
                    </a:lnTo>
                    <a:lnTo>
                      <a:pt x="1" y="12276"/>
                    </a:lnTo>
                    <a:lnTo>
                      <a:pt x="1" y="12373"/>
                    </a:lnTo>
                    <a:lnTo>
                      <a:pt x="25" y="12471"/>
                    </a:lnTo>
                    <a:lnTo>
                      <a:pt x="74" y="12544"/>
                    </a:lnTo>
                    <a:lnTo>
                      <a:pt x="123" y="12617"/>
                    </a:lnTo>
                    <a:lnTo>
                      <a:pt x="196" y="12690"/>
                    </a:lnTo>
                    <a:lnTo>
                      <a:pt x="293" y="12714"/>
                    </a:lnTo>
                    <a:lnTo>
                      <a:pt x="366" y="12763"/>
                    </a:lnTo>
                    <a:lnTo>
                      <a:pt x="488" y="12763"/>
                    </a:lnTo>
                    <a:lnTo>
                      <a:pt x="17585" y="12763"/>
                    </a:lnTo>
                  </a:path>
                </a:pathLst>
              </a:custGeom>
              <a:noFill/>
              <a:ln w="9525" cap="rnd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endParaRPr>
              </a:p>
            </p:txBody>
          </p:sp>
          <p:sp>
            <p:nvSpPr>
              <p:cNvPr id="25" name="Shape 299"/>
              <p:cNvSpPr/>
              <p:nvPr/>
            </p:nvSpPr>
            <p:spPr>
              <a:xfrm>
                <a:off x="3970100" y="3862750"/>
                <a:ext cx="77350" cy="132750"/>
              </a:xfrm>
              <a:custGeom>
                <a:avLst/>
                <a:gdLst/>
                <a:ahLst/>
                <a:cxnLst/>
                <a:rect l="0" t="0" r="0" b="0"/>
                <a:pathLst>
                  <a:path w="3094" h="5310" fill="none" extrusionOk="0">
                    <a:moveTo>
                      <a:pt x="3094" y="5309"/>
                    </a:moveTo>
                    <a:lnTo>
                      <a:pt x="3094" y="487"/>
                    </a:lnTo>
                    <a:lnTo>
                      <a:pt x="3094" y="487"/>
                    </a:lnTo>
                    <a:lnTo>
                      <a:pt x="3094" y="390"/>
                    </a:lnTo>
                    <a:lnTo>
                      <a:pt x="3070" y="292"/>
                    </a:lnTo>
                    <a:lnTo>
                      <a:pt x="3021" y="219"/>
                    </a:lnTo>
                    <a:lnTo>
                      <a:pt x="2948" y="146"/>
                    </a:lnTo>
                    <a:lnTo>
                      <a:pt x="2899" y="97"/>
                    </a:lnTo>
                    <a:lnTo>
                      <a:pt x="2802" y="49"/>
                    </a:lnTo>
                    <a:lnTo>
                      <a:pt x="2704" y="24"/>
                    </a:lnTo>
                    <a:lnTo>
                      <a:pt x="2607" y="0"/>
                    </a:lnTo>
                    <a:lnTo>
                      <a:pt x="488" y="0"/>
                    </a:lnTo>
                    <a:lnTo>
                      <a:pt x="488" y="0"/>
                    </a:lnTo>
                    <a:lnTo>
                      <a:pt x="391" y="24"/>
                    </a:lnTo>
                    <a:lnTo>
                      <a:pt x="293" y="49"/>
                    </a:lnTo>
                    <a:lnTo>
                      <a:pt x="220" y="97"/>
                    </a:lnTo>
                    <a:lnTo>
                      <a:pt x="147" y="146"/>
                    </a:lnTo>
                    <a:lnTo>
                      <a:pt x="74" y="219"/>
                    </a:lnTo>
                    <a:lnTo>
                      <a:pt x="50" y="292"/>
                    </a:lnTo>
                    <a:lnTo>
                      <a:pt x="1" y="390"/>
                    </a:lnTo>
                    <a:lnTo>
                      <a:pt x="1" y="487"/>
                    </a:lnTo>
                    <a:lnTo>
                      <a:pt x="1" y="5309"/>
                    </a:lnTo>
                    <a:lnTo>
                      <a:pt x="3094" y="5309"/>
                    </a:lnTo>
                    <a:close/>
                  </a:path>
                </a:pathLst>
              </a:custGeom>
              <a:noFill/>
              <a:ln w="9525" cap="rnd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endParaRPr>
              </a:p>
            </p:txBody>
          </p:sp>
          <p:sp>
            <p:nvSpPr>
              <p:cNvPr id="26" name="Shape 300"/>
              <p:cNvSpPr/>
              <p:nvPr/>
            </p:nvSpPr>
            <p:spPr>
              <a:xfrm>
                <a:off x="4278800" y="3862750"/>
                <a:ext cx="77350" cy="132750"/>
              </a:xfrm>
              <a:custGeom>
                <a:avLst/>
                <a:gdLst/>
                <a:ahLst/>
                <a:cxnLst/>
                <a:rect l="0" t="0" r="0" b="0"/>
                <a:pathLst>
                  <a:path w="3094" h="5310" fill="none" extrusionOk="0">
                    <a:moveTo>
                      <a:pt x="3094" y="5309"/>
                    </a:moveTo>
                    <a:lnTo>
                      <a:pt x="3094" y="487"/>
                    </a:lnTo>
                    <a:lnTo>
                      <a:pt x="3094" y="487"/>
                    </a:lnTo>
                    <a:lnTo>
                      <a:pt x="3094" y="390"/>
                    </a:lnTo>
                    <a:lnTo>
                      <a:pt x="3070" y="292"/>
                    </a:lnTo>
                    <a:lnTo>
                      <a:pt x="3021" y="219"/>
                    </a:lnTo>
                    <a:lnTo>
                      <a:pt x="2948" y="146"/>
                    </a:lnTo>
                    <a:lnTo>
                      <a:pt x="2899" y="97"/>
                    </a:lnTo>
                    <a:lnTo>
                      <a:pt x="2802" y="49"/>
                    </a:lnTo>
                    <a:lnTo>
                      <a:pt x="2704" y="24"/>
                    </a:lnTo>
                    <a:lnTo>
                      <a:pt x="2607" y="0"/>
                    </a:lnTo>
                    <a:lnTo>
                      <a:pt x="488" y="0"/>
                    </a:lnTo>
                    <a:lnTo>
                      <a:pt x="488" y="0"/>
                    </a:lnTo>
                    <a:lnTo>
                      <a:pt x="390" y="24"/>
                    </a:lnTo>
                    <a:lnTo>
                      <a:pt x="293" y="49"/>
                    </a:lnTo>
                    <a:lnTo>
                      <a:pt x="220" y="97"/>
                    </a:lnTo>
                    <a:lnTo>
                      <a:pt x="147" y="146"/>
                    </a:lnTo>
                    <a:lnTo>
                      <a:pt x="74" y="219"/>
                    </a:lnTo>
                    <a:lnTo>
                      <a:pt x="50" y="292"/>
                    </a:lnTo>
                    <a:lnTo>
                      <a:pt x="1" y="390"/>
                    </a:lnTo>
                    <a:lnTo>
                      <a:pt x="1" y="487"/>
                    </a:lnTo>
                    <a:lnTo>
                      <a:pt x="1" y="5309"/>
                    </a:lnTo>
                    <a:lnTo>
                      <a:pt x="3094" y="5309"/>
                    </a:lnTo>
                    <a:close/>
                  </a:path>
                </a:pathLst>
              </a:custGeom>
              <a:noFill/>
              <a:ln w="9525" cap="rnd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endParaRPr>
              </a:p>
            </p:txBody>
          </p:sp>
          <p:sp>
            <p:nvSpPr>
              <p:cNvPr id="27" name="Shape 301"/>
              <p:cNvSpPr/>
              <p:nvPr/>
            </p:nvSpPr>
            <p:spPr>
              <a:xfrm>
                <a:off x="4073000" y="3716600"/>
                <a:ext cx="77350" cy="278900"/>
              </a:xfrm>
              <a:custGeom>
                <a:avLst/>
                <a:gdLst/>
                <a:ahLst/>
                <a:cxnLst/>
                <a:rect l="0" t="0" r="0" b="0"/>
                <a:pathLst>
                  <a:path w="3094" h="11156" fill="none" extrusionOk="0">
                    <a:moveTo>
                      <a:pt x="3094" y="11155"/>
                    </a:moveTo>
                    <a:lnTo>
                      <a:pt x="3094" y="488"/>
                    </a:lnTo>
                    <a:lnTo>
                      <a:pt x="3094" y="488"/>
                    </a:lnTo>
                    <a:lnTo>
                      <a:pt x="3094" y="391"/>
                    </a:lnTo>
                    <a:lnTo>
                      <a:pt x="3070" y="293"/>
                    </a:lnTo>
                    <a:lnTo>
                      <a:pt x="3021" y="220"/>
                    </a:lnTo>
                    <a:lnTo>
                      <a:pt x="2948" y="147"/>
                    </a:lnTo>
                    <a:lnTo>
                      <a:pt x="2899" y="98"/>
                    </a:lnTo>
                    <a:lnTo>
                      <a:pt x="2802" y="50"/>
                    </a:lnTo>
                    <a:lnTo>
                      <a:pt x="2704" y="25"/>
                    </a:lnTo>
                    <a:lnTo>
                      <a:pt x="2607" y="1"/>
                    </a:lnTo>
                    <a:lnTo>
                      <a:pt x="488" y="1"/>
                    </a:lnTo>
                    <a:lnTo>
                      <a:pt x="488" y="1"/>
                    </a:lnTo>
                    <a:lnTo>
                      <a:pt x="391" y="25"/>
                    </a:lnTo>
                    <a:lnTo>
                      <a:pt x="293" y="50"/>
                    </a:lnTo>
                    <a:lnTo>
                      <a:pt x="220" y="98"/>
                    </a:lnTo>
                    <a:lnTo>
                      <a:pt x="147" y="147"/>
                    </a:lnTo>
                    <a:lnTo>
                      <a:pt x="74" y="220"/>
                    </a:lnTo>
                    <a:lnTo>
                      <a:pt x="50" y="293"/>
                    </a:lnTo>
                    <a:lnTo>
                      <a:pt x="1" y="391"/>
                    </a:lnTo>
                    <a:lnTo>
                      <a:pt x="1" y="488"/>
                    </a:lnTo>
                    <a:lnTo>
                      <a:pt x="1" y="11155"/>
                    </a:lnTo>
                    <a:lnTo>
                      <a:pt x="3094" y="11155"/>
                    </a:lnTo>
                    <a:close/>
                  </a:path>
                </a:pathLst>
              </a:custGeom>
              <a:noFill/>
              <a:ln w="9525" cap="rnd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endParaRPr>
              </a:p>
            </p:txBody>
          </p:sp>
          <p:sp>
            <p:nvSpPr>
              <p:cNvPr id="28" name="Shape 302"/>
              <p:cNvSpPr/>
              <p:nvPr/>
            </p:nvSpPr>
            <p:spPr>
              <a:xfrm>
                <a:off x="4175900" y="3787250"/>
                <a:ext cx="77350" cy="208250"/>
              </a:xfrm>
              <a:custGeom>
                <a:avLst/>
                <a:gdLst/>
                <a:ahLst/>
                <a:cxnLst/>
                <a:rect l="0" t="0" r="0" b="0"/>
                <a:pathLst>
                  <a:path w="3094" h="8330" fill="none" extrusionOk="0">
                    <a:moveTo>
                      <a:pt x="3094" y="8329"/>
                    </a:moveTo>
                    <a:lnTo>
                      <a:pt x="3094" y="487"/>
                    </a:lnTo>
                    <a:lnTo>
                      <a:pt x="3094" y="487"/>
                    </a:lnTo>
                    <a:lnTo>
                      <a:pt x="3094" y="390"/>
                    </a:lnTo>
                    <a:lnTo>
                      <a:pt x="3070" y="292"/>
                    </a:lnTo>
                    <a:lnTo>
                      <a:pt x="3021" y="219"/>
                    </a:lnTo>
                    <a:lnTo>
                      <a:pt x="2948" y="146"/>
                    </a:lnTo>
                    <a:lnTo>
                      <a:pt x="2899" y="97"/>
                    </a:lnTo>
                    <a:lnTo>
                      <a:pt x="2802" y="49"/>
                    </a:lnTo>
                    <a:lnTo>
                      <a:pt x="2704" y="24"/>
                    </a:lnTo>
                    <a:lnTo>
                      <a:pt x="2607" y="0"/>
                    </a:lnTo>
                    <a:lnTo>
                      <a:pt x="488" y="0"/>
                    </a:lnTo>
                    <a:lnTo>
                      <a:pt x="488" y="0"/>
                    </a:lnTo>
                    <a:lnTo>
                      <a:pt x="391" y="24"/>
                    </a:lnTo>
                    <a:lnTo>
                      <a:pt x="293" y="49"/>
                    </a:lnTo>
                    <a:lnTo>
                      <a:pt x="220" y="97"/>
                    </a:lnTo>
                    <a:lnTo>
                      <a:pt x="147" y="146"/>
                    </a:lnTo>
                    <a:lnTo>
                      <a:pt x="74" y="219"/>
                    </a:lnTo>
                    <a:lnTo>
                      <a:pt x="50" y="292"/>
                    </a:lnTo>
                    <a:lnTo>
                      <a:pt x="1" y="390"/>
                    </a:lnTo>
                    <a:lnTo>
                      <a:pt x="1" y="487"/>
                    </a:lnTo>
                    <a:lnTo>
                      <a:pt x="1" y="8329"/>
                    </a:lnTo>
                    <a:lnTo>
                      <a:pt x="3094" y="8329"/>
                    </a:lnTo>
                    <a:close/>
                  </a:path>
                </a:pathLst>
              </a:custGeom>
              <a:noFill/>
              <a:ln w="9525" cap="rnd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  <a:rtl val="0"/>
                </a:endParaRPr>
              </a:p>
            </p:txBody>
          </p:sp>
        </p:grpSp>
      </p:grpSp>
      <p:sp>
        <p:nvSpPr>
          <p:cNvPr id="40" name="Shape 134"/>
          <p:cNvSpPr txBox="1">
            <a:spLocks/>
          </p:cNvSpPr>
          <p:nvPr/>
        </p:nvSpPr>
        <p:spPr>
          <a:xfrm>
            <a:off x="1238579" y="-152400"/>
            <a:ext cx="7156450" cy="12128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4454"/>
              </a:buClr>
              <a:buSzPct val="100000"/>
              <a:buFont typeface="Roboto Slab"/>
              <a:buNone/>
              <a:defRPr sz="4800" b="1" i="0" u="none" strike="noStrike" cap="none">
                <a:solidFill>
                  <a:srgbClr val="114454"/>
                </a:solidFill>
                <a:latin typeface="Roboto Slab"/>
                <a:ea typeface="Roboto Slab"/>
                <a:cs typeface="Roboto Slab"/>
                <a:sym typeface="Roboto Slab"/>
                <a:rtl val="0"/>
              </a:defRPr>
            </a:lvl1pPr>
            <a:lvl2pPr lvl="1" rtl="0">
              <a:spcBef>
                <a:spcPts val="0"/>
              </a:spcBef>
              <a:buClr>
                <a:srgbClr val="114454"/>
              </a:buClr>
              <a:buSzPct val="100000"/>
              <a:buFont typeface="Roboto Slab"/>
              <a:buNone/>
              <a:defRPr sz="4800" b="1">
                <a:solidFill>
                  <a:srgbClr val="114454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 rtl="0">
              <a:spcBef>
                <a:spcPts val="0"/>
              </a:spcBef>
              <a:buClr>
                <a:srgbClr val="114454"/>
              </a:buClr>
              <a:buSzPct val="100000"/>
              <a:buFont typeface="Roboto Slab"/>
              <a:buNone/>
              <a:defRPr sz="4800" b="1">
                <a:solidFill>
                  <a:srgbClr val="114454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 rtl="0">
              <a:spcBef>
                <a:spcPts val="0"/>
              </a:spcBef>
              <a:buClr>
                <a:srgbClr val="114454"/>
              </a:buClr>
              <a:buSzPct val="100000"/>
              <a:buFont typeface="Roboto Slab"/>
              <a:buNone/>
              <a:defRPr sz="4800" b="1">
                <a:solidFill>
                  <a:srgbClr val="114454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 rtl="0">
              <a:spcBef>
                <a:spcPts val="0"/>
              </a:spcBef>
              <a:buClr>
                <a:srgbClr val="114454"/>
              </a:buClr>
              <a:buSzPct val="100000"/>
              <a:buFont typeface="Roboto Slab"/>
              <a:buNone/>
              <a:defRPr sz="4800" b="1">
                <a:solidFill>
                  <a:srgbClr val="114454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 rtl="0">
              <a:spcBef>
                <a:spcPts val="0"/>
              </a:spcBef>
              <a:buClr>
                <a:srgbClr val="114454"/>
              </a:buClr>
              <a:buSzPct val="100000"/>
              <a:buFont typeface="Roboto Slab"/>
              <a:buNone/>
              <a:defRPr sz="4800" b="1">
                <a:solidFill>
                  <a:srgbClr val="114454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 rtl="0">
              <a:spcBef>
                <a:spcPts val="0"/>
              </a:spcBef>
              <a:buClr>
                <a:srgbClr val="114454"/>
              </a:buClr>
              <a:buSzPct val="100000"/>
              <a:buFont typeface="Roboto Slab"/>
              <a:buNone/>
              <a:defRPr sz="4800" b="1">
                <a:solidFill>
                  <a:srgbClr val="114454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 rtl="0">
              <a:spcBef>
                <a:spcPts val="0"/>
              </a:spcBef>
              <a:buClr>
                <a:srgbClr val="114454"/>
              </a:buClr>
              <a:buSzPct val="100000"/>
              <a:buFont typeface="Roboto Slab"/>
              <a:buNone/>
              <a:defRPr sz="4800" b="1">
                <a:solidFill>
                  <a:srgbClr val="114454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 rtl="0">
              <a:spcBef>
                <a:spcPts val="0"/>
              </a:spcBef>
              <a:buClr>
                <a:srgbClr val="114454"/>
              </a:buClr>
              <a:buSzPct val="100000"/>
              <a:buFont typeface="Roboto Slab"/>
              <a:buNone/>
              <a:defRPr sz="4800" b="1">
                <a:solidFill>
                  <a:srgbClr val="114454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r>
              <a:rPr lang="en-US" sz="2800" kern="0" smtClean="0">
                <a:solidFill>
                  <a:schemeClr val="tx1"/>
                </a:solidFill>
                <a:latin typeface="+mj-lt"/>
                <a:cs typeface="Bookman Old Style"/>
              </a:rPr>
              <a:t>FASILITAS DI PLB</a:t>
            </a:r>
            <a:endParaRPr lang="en" sz="3600" b="0" i="1" kern="0" dirty="0">
              <a:solidFill>
                <a:schemeClr val="tx1"/>
              </a:solidFill>
              <a:latin typeface="+mj-lt"/>
              <a:cs typeface="Bookman Old Style"/>
            </a:endParaRPr>
          </a:p>
        </p:txBody>
      </p:sp>
      <p:sp>
        <p:nvSpPr>
          <p:cNvPr id="2" name="AutoShape 2" descr="Image result for fiscal icon"/>
          <p:cNvSpPr>
            <a:spLocks noChangeAspect="1" noChangeArrowheads="1"/>
          </p:cNvSpPr>
          <p:nvPr/>
        </p:nvSpPr>
        <p:spPr bwMode="auto">
          <a:xfrm>
            <a:off x="155575" y="-1790700"/>
            <a:ext cx="3743325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4" descr="Image result for fiscal icon"/>
          <p:cNvSpPr>
            <a:spLocks noChangeAspect="1" noChangeArrowheads="1"/>
          </p:cNvSpPr>
          <p:nvPr/>
        </p:nvSpPr>
        <p:spPr bwMode="auto">
          <a:xfrm>
            <a:off x="307975" y="-1638300"/>
            <a:ext cx="3743325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215465" y="998474"/>
            <a:ext cx="4296101" cy="1555540"/>
            <a:chOff x="215465" y="1337437"/>
            <a:chExt cx="4296101" cy="1555540"/>
          </a:xfrm>
        </p:grpSpPr>
        <p:pic>
          <p:nvPicPr>
            <p:cNvPr id="1030" name="Picture 6" descr="Image result for fiscal icon png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23695" y="1723495"/>
              <a:ext cx="1095905" cy="109590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275898" y="1432034"/>
              <a:ext cx="3227070" cy="14157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smtClean="0">
                  <a:solidFill>
                    <a:schemeClr val="accent1"/>
                  </a:solidFill>
                </a:rPr>
                <a:t>Fasilitas Fiskal :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smtClean="0"/>
                <a:t>Penangguhan Bea Masuk 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smtClean="0"/>
                <a:t>Tidak dipungut Pajak Impor (PPN, PPh Impor)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smtClean="0"/>
                <a:t>Tidak dipungut PPN atas pemasukan dari dalam negeri</a:t>
              </a:r>
              <a:endParaRPr lang="en-US" sz="1400"/>
            </a:p>
          </p:txBody>
        </p:sp>
        <p:sp>
          <p:nvSpPr>
            <p:cNvPr id="5" name="Rectangle 4"/>
            <p:cNvSpPr/>
            <p:nvPr/>
          </p:nvSpPr>
          <p:spPr>
            <a:xfrm>
              <a:off x="215465" y="1371600"/>
              <a:ext cx="4277710" cy="1521377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095642" y="1337437"/>
              <a:ext cx="41592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smtClean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en-US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1032" name="Picture 8" descr="Image result for owner icon 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9502" y="1579047"/>
            <a:ext cx="932399" cy="932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9" name="Group 68"/>
          <p:cNvGrpSpPr/>
          <p:nvPr/>
        </p:nvGrpSpPr>
        <p:grpSpPr>
          <a:xfrm>
            <a:off x="4619298" y="998474"/>
            <a:ext cx="4296101" cy="1555540"/>
            <a:chOff x="215465" y="1337437"/>
            <a:chExt cx="4296101" cy="1555540"/>
          </a:xfrm>
        </p:grpSpPr>
        <p:sp>
          <p:nvSpPr>
            <p:cNvPr id="73" name="TextBox 72"/>
            <p:cNvSpPr txBox="1"/>
            <p:nvPr/>
          </p:nvSpPr>
          <p:spPr>
            <a:xfrm>
              <a:off x="275898" y="1416268"/>
              <a:ext cx="322707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smtClean="0">
                  <a:solidFill>
                    <a:schemeClr val="accent1"/>
                  </a:solidFill>
                </a:rPr>
                <a:t>Status Kepemilikan Barang :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smtClean="0"/>
                <a:t>Milik PLB sendiri 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smtClean="0"/>
                <a:t>Milik supplier di LN (konsinyasi)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smtClean="0"/>
                <a:t>Milik Orang di dalam negeri (titipan)</a:t>
              </a:r>
              <a:endParaRPr lang="en-US" sz="1400"/>
            </a:p>
          </p:txBody>
        </p:sp>
        <p:sp>
          <p:nvSpPr>
            <p:cNvPr id="74" name="Rectangle 73"/>
            <p:cNvSpPr/>
            <p:nvPr/>
          </p:nvSpPr>
          <p:spPr>
            <a:xfrm>
              <a:off x="215465" y="1371600"/>
              <a:ext cx="4277710" cy="1521377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4095642" y="1337437"/>
              <a:ext cx="41592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smtClean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en-US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199699" y="2575034"/>
            <a:ext cx="4296101" cy="1183332"/>
            <a:chOff x="215465" y="1337437"/>
            <a:chExt cx="4296101" cy="1183332"/>
          </a:xfrm>
        </p:grpSpPr>
        <p:sp>
          <p:nvSpPr>
            <p:cNvPr id="87" name="TextBox 86"/>
            <p:cNvSpPr txBox="1"/>
            <p:nvPr/>
          </p:nvSpPr>
          <p:spPr>
            <a:xfrm>
              <a:off x="275898" y="1432034"/>
              <a:ext cx="322707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smtClean="0">
                  <a:solidFill>
                    <a:schemeClr val="accent1"/>
                  </a:solidFill>
                </a:rPr>
                <a:t>Jangka waktu penimbunan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smtClean="0"/>
                <a:t>Dapat ditimbun selama 3 tahun dengan mendapatkan fasilitas</a:t>
              </a:r>
              <a:endParaRPr lang="en-US" sz="1400"/>
            </a:p>
          </p:txBody>
        </p:sp>
        <p:sp>
          <p:nvSpPr>
            <p:cNvPr id="88" name="Rectangle 87"/>
            <p:cNvSpPr/>
            <p:nvPr/>
          </p:nvSpPr>
          <p:spPr>
            <a:xfrm>
              <a:off x="215465" y="1371600"/>
              <a:ext cx="4277710" cy="1149169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4095642" y="1337437"/>
              <a:ext cx="41592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smtClean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endParaRPr lang="en-US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1034" name="Picture 10" descr="Image result for warehouse 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3695" y="2819400"/>
            <a:ext cx="943505" cy="866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0" name="Group 89"/>
          <p:cNvGrpSpPr/>
          <p:nvPr/>
        </p:nvGrpSpPr>
        <p:grpSpPr>
          <a:xfrm>
            <a:off x="4619298" y="2575034"/>
            <a:ext cx="4296101" cy="1183332"/>
            <a:chOff x="215465" y="1337437"/>
            <a:chExt cx="4296101" cy="1183332"/>
          </a:xfrm>
        </p:grpSpPr>
        <p:sp>
          <p:nvSpPr>
            <p:cNvPr id="91" name="TextBox 90"/>
            <p:cNvSpPr txBox="1"/>
            <p:nvPr/>
          </p:nvSpPr>
          <p:spPr>
            <a:xfrm>
              <a:off x="275898" y="1432034"/>
              <a:ext cx="322707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smtClean="0">
                  <a:solidFill>
                    <a:schemeClr val="accent1"/>
                  </a:solidFill>
                </a:rPr>
                <a:t>Kegiatan Sederhana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smtClean="0"/>
                <a:t>Dapat dilakukan kegiatan sederhana </a:t>
              </a:r>
              <a:r>
                <a:rPr lang="en-US" sz="1400" i="1" smtClean="0"/>
                <a:t>non manufacturing</a:t>
              </a:r>
              <a:endParaRPr lang="en-US" sz="1400" i="1"/>
            </a:p>
          </p:txBody>
        </p:sp>
        <p:sp>
          <p:nvSpPr>
            <p:cNvPr id="92" name="Rectangle 91"/>
            <p:cNvSpPr/>
            <p:nvPr/>
          </p:nvSpPr>
          <p:spPr>
            <a:xfrm>
              <a:off x="215465" y="1371600"/>
              <a:ext cx="4277710" cy="1149169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4095642" y="1337437"/>
              <a:ext cx="41592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smtClean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endParaRPr lang="en-US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1036" name="Picture 12" descr="Image result for simple process pn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1548" y="2805866"/>
            <a:ext cx="95250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5" name="Group 94"/>
          <p:cNvGrpSpPr/>
          <p:nvPr/>
        </p:nvGrpSpPr>
        <p:grpSpPr>
          <a:xfrm>
            <a:off x="212834" y="3788974"/>
            <a:ext cx="4296101" cy="1263394"/>
            <a:chOff x="215465" y="1337437"/>
            <a:chExt cx="4296101" cy="1263394"/>
          </a:xfrm>
        </p:grpSpPr>
        <p:sp>
          <p:nvSpPr>
            <p:cNvPr id="96" name="TextBox 95"/>
            <p:cNvSpPr txBox="1"/>
            <p:nvPr/>
          </p:nvSpPr>
          <p:spPr>
            <a:xfrm>
              <a:off x="275898" y="1400502"/>
              <a:ext cx="322707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smtClean="0">
                  <a:solidFill>
                    <a:schemeClr val="accent1"/>
                  </a:solidFill>
                </a:rPr>
                <a:t>Fleksibilitas Pemasukan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smtClean="0"/>
                <a:t>Dapat menimbun Barang Impor maupun Ekspor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smtClean="0"/>
                <a:t>Dari LN maupun dari DN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b="1" smtClean="0"/>
                <a:t>Penangguhan ket pembatasan</a:t>
              </a:r>
              <a:endParaRPr lang="en-US" sz="1400" b="1"/>
            </a:p>
          </p:txBody>
        </p:sp>
        <p:sp>
          <p:nvSpPr>
            <p:cNvPr id="97" name="Rectangle 96"/>
            <p:cNvSpPr/>
            <p:nvPr/>
          </p:nvSpPr>
          <p:spPr>
            <a:xfrm>
              <a:off x="215465" y="1371600"/>
              <a:ext cx="4277710" cy="1217007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4095642" y="1337437"/>
              <a:ext cx="41592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smtClean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5</a:t>
              </a:r>
              <a:endParaRPr lang="en-US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1038" name="Picture 14" descr="Image result for import export 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sharpenSoften amount="-58000"/>
                    </a14:imgEffect>
                    <a14:imgEffect>
                      <a14:colorTemperature colorTemp="115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4030720"/>
            <a:ext cx="977454" cy="977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4619299" y="5089634"/>
            <a:ext cx="4296101" cy="1079044"/>
            <a:chOff x="4619299" y="3788974"/>
            <a:chExt cx="4296101" cy="1079044"/>
          </a:xfrm>
        </p:grpSpPr>
        <p:grpSp>
          <p:nvGrpSpPr>
            <p:cNvPr id="46" name="Group 45"/>
            <p:cNvGrpSpPr/>
            <p:nvPr/>
          </p:nvGrpSpPr>
          <p:grpSpPr>
            <a:xfrm>
              <a:off x="4619299" y="3788974"/>
              <a:ext cx="4296101" cy="1079044"/>
              <a:chOff x="215465" y="1337437"/>
              <a:chExt cx="4296101" cy="1079044"/>
            </a:xfrm>
          </p:grpSpPr>
          <p:sp>
            <p:nvSpPr>
              <p:cNvPr id="47" name="TextBox 46"/>
              <p:cNvSpPr txBox="1"/>
              <p:nvPr/>
            </p:nvSpPr>
            <p:spPr>
              <a:xfrm>
                <a:off x="275898" y="1368969"/>
                <a:ext cx="3227070" cy="9848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smtClean="0">
                    <a:solidFill>
                      <a:schemeClr val="accent1"/>
                    </a:solidFill>
                  </a:rPr>
                  <a:t>Penyelesaian Impor Sementara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400" smtClean="0"/>
                  <a:t>Pemasukan barang </a:t>
                </a:r>
                <a:r>
                  <a:rPr lang="en-US" sz="1400" i="1" smtClean="0"/>
                  <a:t>cost recovery</a:t>
                </a:r>
                <a:r>
                  <a:rPr lang="en-US" sz="1400" smtClean="0"/>
                  <a:t> ke PLB menyelesaikan kewajiban ekspor untuk impor sementara</a:t>
                </a:r>
              </a:p>
            </p:txBody>
          </p:sp>
          <p:sp>
            <p:nvSpPr>
              <p:cNvPr id="48" name="Rectangle 47"/>
              <p:cNvSpPr/>
              <p:nvPr/>
            </p:nvSpPr>
            <p:spPr>
              <a:xfrm>
                <a:off x="215465" y="1371600"/>
                <a:ext cx="4277710" cy="1044881"/>
              </a:xfrm>
              <a:prstGeom prst="rect">
                <a:avLst/>
              </a:prstGeom>
              <a:noFill/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TextBox 48"/>
              <p:cNvSpPr txBox="1"/>
              <p:nvPr/>
            </p:nvSpPr>
            <p:spPr>
              <a:xfrm>
                <a:off x="4095642" y="1337437"/>
                <a:ext cx="41592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8</a:t>
                </a:r>
                <a:endParaRPr lang="en-US" b="1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pic>
          <p:nvPicPr>
            <p:cNvPr id="50" name="Picture 2" descr="Image result for rig png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80273" y="3957141"/>
              <a:ext cx="833776" cy="8337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1" name="Group 50"/>
          <p:cNvGrpSpPr/>
          <p:nvPr/>
        </p:nvGrpSpPr>
        <p:grpSpPr>
          <a:xfrm>
            <a:off x="212834" y="5089196"/>
            <a:ext cx="4296101" cy="1079482"/>
            <a:chOff x="215465" y="1337437"/>
            <a:chExt cx="4296101" cy="1079482"/>
          </a:xfrm>
        </p:grpSpPr>
        <p:sp>
          <p:nvSpPr>
            <p:cNvPr id="52" name="TextBox 51"/>
            <p:cNvSpPr txBox="1"/>
            <p:nvPr/>
          </p:nvSpPr>
          <p:spPr>
            <a:xfrm>
              <a:off x="275898" y="1432034"/>
              <a:ext cx="322707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smtClean="0">
                  <a:solidFill>
                    <a:schemeClr val="accent1"/>
                  </a:solidFill>
                </a:rPr>
                <a:t>Self Managed Bonded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smtClean="0"/>
                <a:t>Pengawasan mandiri untuk PLB tertentu</a:t>
              </a: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215465" y="1371600"/>
              <a:ext cx="4277710" cy="1045319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4095642" y="1337437"/>
              <a:ext cx="41592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smtClean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7</a:t>
              </a:r>
              <a:endParaRPr lang="en-US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56" name="TextBox 55"/>
          <p:cNvSpPr txBox="1"/>
          <p:nvPr/>
        </p:nvSpPr>
        <p:spPr>
          <a:xfrm>
            <a:off x="4679732" y="3875695"/>
            <a:ext cx="3458066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smtClean="0">
                <a:solidFill>
                  <a:schemeClr val="accent1"/>
                </a:solidFill>
              </a:rPr>
              <a:t>Fleksibiltas Pengeluaran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smtClean="0"/>
              <a:t>Bisa secara parsial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smtClean="0"/>
              <a:t>Pengenaan pungutan pajak maupun bea masuk sesuai pengeluaran</a:t>
            </a:r>
          </a:p>
        </p:txBody>
      </p:sp>
      <p:sp>
        <p:nvSpPr>
          <p:cNvPr id="57" name="Rectangle 56"/>
          <p:cNvSpPr/>
          <p:nvPr/>
        </p:nvSpPr>
        <p:spPr>
          <a:xfrm>
            <a:off x="4619299" y="3815261"/>
            <a:ext cx="4277710" cy="1224883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Box 57"/>
          <p:cNvSpPr txBox="1"/>
          <p:nvPr/>
        </p:nvSpPr>
        <p:spPr>
          <a:xfrm>
            <a:off x="8499476" y="3781098"/>
            <a:ext cx="4159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en-US" b="1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" name="Picture 14" descr="Image result for import export 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sharpenSoften amount="-58000"/>
                    </a14:imgEffect>
                    <a14:imgEffect>
                      <a14:colorTemperature colorTemp="115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1366" y="4041053"/>
            <a:ext cx="977454" cy="977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0120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6799</TotalTime>
  <Words>1277</Words>
  <Application>Microsoft Office PowerPoint</Application>
  <PresentationFormat>On-screen Show (4:3)</PresentationFormat>
  <Paragraphs>478</Paragraphs>
  <Slides>34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Office Theme</vt:lpstr>
      <vt:lpstr>PUSAT LOGISTIK BERIKAT </vt:lpstr>
      <vt:lpstr>KONDISI SEBELUM PLB</vt:lpstr>
      <vt:lpstr>LOGISTIC PERFORMANCE INDEX</vt:lpstr>
      <vt:lpstr>PENUMPUKAN PENYELESAIAN BARANG IMPOR</vt:lpstr>
      <vt:lpstr>ALUR BARANG DAN TRANSAKSI</vt:lpstr>
      <vt:lpstr>FASILITAS PLB</vt:lpstr>
      <vt:lpstr>PowerPoint Presentation</vt:lpstr>
      <vt:lpstr>PowerPoint Presentation</vt:lpstr>
      <vt:lpstr>PowerPoint Presentation</vt:lpstr>
      <vt:lpstr>PowerPoint Presentation</vt:lpstr>
      <vt:lpstr>Pemberitahuan Pabean (2)</vt:lpstr>
      <vt:lpstr>PowerPoint Presentation</vt:lpstr>
      <vt:lpstr>Penyelenggara PLB, Pengusaha PLB, atau PDPLB bertindak sebagai consignee dalam dokumen pengangkutan barang (Bill of Lading, Airway Bill, Dokumen Pengangkutan lainnya); atau  Pihak yang bertindak sebagai consignee dalam dokumen pengangkutan barang mempunyai kontrak penimbunan barang dengan Penyelenggara PLB, Pengusaha PLB, atau PDPLB</vt:lpstr>
      <vt:lpstr>Formulir PP PLB (1)</vt:lpstr>
      <vt:lpstr>PP PLB - Barang Milik PLB (1)</vt:lpstr>
      <vt:lpstr>PP PLB - Barang Milik PLB (2)</vt:lpstr>
      <vt:lpstr>PP PLB - Barang Titipan</vt:lpstr>
      <vt:lpstr>PP PLB - Barang Konsinyasi</vt:lpstr>
      <vt:lpstr>Flowchart PP-PLB</vt:lpstr>
      <vt:lpstr>PowerPoint Presentation</vt:lpstr>
      <vt:lpstr>Formulir BC 2.8 (1)</vt:lpstr>
      <vt:lpstr>BC 2.8 - Barang Milik PLB, Diimpor PLB</vt:lpstr>
      <vt:lpstr>BC 2.8 - Barang Milik PLB, Diimpor Pihak Lain</vt:lpstr>
      <vt:lpstr>BC 2.8 - Barang Milik PLB, Diimpor PLB u/ Pihak Lain</vt:lpstr>
      <vt:lpstr>BC 2.8 - Barang Titipan</vt:lpstr>
      <vt:lpstr>BC 2.8 - Barang Konsinyasi</vt:lpstr>
      <vt:lpstr>Flowchart BC 2.8</vt:lpstr>
      <vt:lpstr>PowerPoint Presentation</vt:lpstr>
      <vt:lpstr>Pengeluaran dengan Dokumen Pelengkap</vt:lpstr>
      <vt:lpstr>Pengeluaran Dokap – Barang Cair/Gas (1)</vt:lpstr>
      <vt:lpstr>Pengeluaran Dokap – Barang Cair/Gas (2)</vt:lpstr>
      <vt:lpstr>Pengeluaran Dokap – Barang Non Cair/Gas (1)</vt:lpstr>
      <vt:lpstr>Pengeluaran Dokap – Barang Non Cair/Gas (2)</vt:lpstr>
      <vt:lpstr>TERIMAKASIH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dashboard</dc:creator>
  <cp:lastModifiedBy>bea cukai</cp:lastModifiedBy>
  <cp:revision>416</cp:revision>
  <cp:lastPrinted>2017-02-24T08:18:54Z</cp:lastPrinted>
  <dcterms:created xsi:type="dcterms:W3CDTF">2015-12-21T00:35:24Z</dcterms:created>
  <dcterms:modified xsi:type="dcterms:W3CDTF">2017-07-31T06:48:16Z</dcterms:modified>
</cp:coreProperties>
</file>