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34" r:id="rId2"/>
    <p:sldId id="359" r:id="rId3"/>
    <p:sldId id="357" r:id="rId4"/>
    <p:sldId id="358" r:id="rId5"/>
    <p:sldId id="361" r:id="rId6"/>
    <p:sldId id="360" r:id="rId7"/>
    <p:sldId id="362" r:id="rId8"/>
    <p:sldId id="363" r:id="rId9"/>
    <p:sldId id="364" r:id="rId10"/>
    <p:sldId id="365" r:id="rId11"/>
    <p:sldId id="366" r:id="rId12"/>
    <p:sldId id="317" r:id="rId13"/>
  </p:sldIdLst>
  <p:sldSz cx="9144000" cy="6858000" type="screen4x3"/>
  <p:notesSz cx="9926638" cy="6797675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3E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9460" autoAdjust="0"/>
  </p:normalViewPr>
  <p:slideViewPr>
    <p:cSldViewPr snapToGrid="0">
      <p:cViewPr varScale="1">
        <p:scale>
          <a:sx n="80" d="100"/>
          <a:sy n="80" d="100"/>
        </p:scale>
        <p:origin x="11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1604E-FD24-4995-A90C-3FC6794BE7D2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1696" y="6456378"/>
            <a:ext cx="4302625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142D4-3BC6-41EE-8FFF-F48DBB828E83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00139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801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D5B47-21DB-402E-90CF-36FE10D11247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5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71382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613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801" y="6456613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24A6F-D000-4C1D-A4AF-84C8D1F070B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2405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Box 34"/>
          <p:cNvSpPr txBox="1">
            <a:spLocks noChangeArrowheads="1"/>
          </p:cNvSpPr>
          <p:nvPr userDrawn="1"/>
        </p:nvSpPr>
        <p:spPr bwMode="auto">
          <a:xfrm>
            <a:off x="2339975" y="6332538"/>
            <a:ext cx="4608513" cy="4318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b="1" dirty="0">
                <a:latin typeface="Arial" charset="0"/>
                <a:cs typeface="+mn-cs"/>
              </a:rPr>
              <a:t>Direktorat Jenderal Bea dan 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b="1" dirty="0">
                <a:latin typeface="Arial" charset="0"/>
                <a:cs typeface="+mn-cs"/>
              </a:rPr>
              <a:t>Kementerian Keuangan RI</a:t>
            </a:r>
            <a:endParaRPr lang="en-AU" altLang="en-US" sz="1100" b="1" dirty="0">
              <a:latin typeface="Arial" charset="0"/>
              <a:cs typeface="+mn-cs"/>
            </a:endParaRPr>
          </a:p>
        </p:txBody>
      </p:sp>
      <p:pic>
        <p:nvPicPr>
          <p:cNvPr id="16" name="Picture 15" descr="C:\Users\sahilmi\Pictures\line shadow.png"/>
          <p:cNvPicPr>
            <a:picLocks noChangeAspect="1" noChangeArrowheads="1"/>
          </p:cNvPicPr>
          <p:nvPr userDrawn="1"/>
        </p:nvPicPr>
        <p:blipFill>
          <a:blip r:embed="rId2" cstate="print"/>
          <a:srcRect l="74432" t="4286" r="23454" b="28152"/>
          <a:stretch>
            <a:fillRect/>
          </a:stretch>
        </p:blipFill>
        <p:spPr bwMode="auto">
          <a:xfrm>
            <a:off x="3132138" y="0"/>
            <a:ext cx="1428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1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" y="1588"/>
            <a:ext cx="27114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113" y="0"/>
            <a:ext cx="298767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4"/>
          <p:cNvPicPr>
            <a:picLocks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43125"/>
            <a:ext cx="16414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 userDrawn="1"/>
        </p:nvSpPr>
        <p:spPr>
          <a:xfrm rot="10800000">
            <a:off x="1731963" y="2155825"/>
            <a:ext cx="7500937" cy="121443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1" name="Picture 2"/>
          <p:cNvPicPr>
            <a:picLocks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6238" y="2155825"/>
            <a:ext cx="7302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9262" y="2155825"/>
            <a:ext cx="6738937" cy="1201738"/>
          </a:xfrm>
        </p:spPr>
        <p:txBody>
          <a:bodyPr anchor="ctr">
            <a:noAutofit/>
          </a:bodyPr>
          <a:lstStyle>
            <a:lvl1pPr algn="ctr">
              <a:defRPr sz="4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1962" y="3492500"/>
            <a:ext cx="6726237" cy="17653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6976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0494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2734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67171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2330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5437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25546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9297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181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4791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00688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6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214313" y="6381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EB3DBFA5-2FB4-48DD-BE63-D917D46CC28C}" type="slidenum">
              <a:rPr lang="en-US" smtClean="0"/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6572250" y="6400800"/>
            <a:ext cx="2416046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</a:t>
            </a:r>
            <a:r>
              <a:rPr lang="en-US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 dan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24" name="Picture 11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9063" y="115888"/>
            <a:ext cx="871537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2"/>
          <p:cNvPicPr preferRelativeResize="0">
            <a:picLocks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23963" y="838200"/>
            <a:ext cx="7920037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Straight Connector 26"/>
          <p:cNvCxnSpPr/>
          <p:nvPr userDrawn="1"/>
        </p:nvCxnSpPr>
        <p:spPr>
          <a:xfrm rot="5400000">
            <a:off x="709612" y="509588"/>
            <a:ext cx="71437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23962" y="90490"/>
            <a:ext cx="7291387" cy="722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990600"/>
            <a:ext cx="7886700" cy="518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E64AB-3304-48F7-8447-4C25E1A87FD0}" type="datetimeFigureOut">
              <a:rPr lang="id-ID" smtClean="0"/>
              <a:pPr/>
              <a:t>01/02/2018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FA184-931A-4BE0-AE4D-6E4B3D858E7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06905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19262" y="2155825"/>
            <a:ext cx="7297738" cy="1201738"/>
          </a:xfrm>
        </p:spPr>
        <p:txBody>
          <a:bodyPr/>
          <a:lstStyle/>
          <a:p>
            <a:pPr algn="l">
              <a:spcAft>
                <a:spcPts val="600"/>
              </a:spcAft>
            </a:pPr>
            <a:r>
              <a:rPr lang="en-US" altLang="en-US" sz="3600" dirty="0">
                <a:solidFill>
                  <a:srgbClr val="7030A0"/>
                </a:solidFill>
                <a:latin typeface="Cooper Std Black" pitchFamily="18" charset="0"/>
              </a:rPr>
              <a:t>PUSAT LOGISTIK BERIKAT</a:t>
            </a:r>
            <a:endParaRPr lang="en-US" sz="2800" dirty="0">
              <a:solidFill>
                <a:srgbClr val="7030A0"/>
              </a:solidFill>
              <a:latin typeface="Cooper Std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02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7030A0"/>
                </a:solidFill>
                <a:latin typeface="Cooper Std Black" pitchFamily="18" charset="0"/>
              </a:rPr>
              <a:t>Syarat</a:t>
            </a:r>
            <a:r>
              <a:rPr lang="en-US" dirty="0" smtClean="0">
                <a:solidFill>
                  <a:srgbClr val="7030A0"/>
                </a:solidFill>
                <a:latin typeface="Cooper Std Black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oper Std Black" pitchFamily="18" charset="0"/>
              </a:rPr>
              <a:t>dan</a:t>
            </a:r>
            <a:r>
              <a:rPr lang="en-US" dirty="0" smtClean="0">
                <a:solidFill>
                  <a:srgbClr val="7030A0"/>
                </a:solidFill>
                <a:latin typeface="Cooper Std Black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oper Std Black" pitchFamily="18" charset="0"/>
              </a:rPr>
              <a:t>Kewajiban</a:t>
            </a:r>
            <a:endParaRPr lang="en-US" dirty="0">
              <a:solidFill>
                <a:srgbClr val="7030A0"/>
              </a:solidFill>
              <a:latin typeface="Cooper Std Black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136108"/>
              </p:ext>
            </p:extLst>
          </p:nvPr>
        </p:nvGraphicFramePr>
        <p:xfrm>
          <a:off x="152400" y="914400"/>
          <a:ext cx="8839200" cy="53339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419600"/>
                <a:gridCol w="4419600"/>
              </a:tblGrid>
              <a:tr h="749873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err="1" smtClean="0">
                          <a:solidFill>
                            <a:srgbClr val="002060"/>
                          </a:solidFill>
                        </a:rPr>
                        <a:t>Syarat</a:t>
                      </a:r>
                      <a:endParaRPr lang="en-US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err="1" smtClean="0">
                          <a:solidFill>
                            <a:srgbClr val="FF0000"/>
                          </a:solidFill>
                        </a:rPr>
                        <a:t>Kewajiban</a:t>
                      </a:r>
                      <a:endParaRPr 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6825">
                <a:tc>
                  <a:txBody>
                    <a:bodyPr/>
                    <a:lstStyle/>
                    <a:p>
                      <a:pPr algn="l"/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Memiliki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Akses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Kepabeanan</a:t>
                      </a:r>
                      <a:endParaRPr lang="en-US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Inventory yang online, </a:t>
                      </a:r>
                      <a:r>
                        <a:rPr lang="en-US" sz="2400" b="0" i="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realtime</a:t>
                      </a:r>
                      <a:r>
                        <a:rPr lang="en-US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i="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Traceable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6825">
                <a:tc>
                  <a:txBody>
                    <a:bodyPr/>
                    <a:lstStyle/>
                    <a:p>
                      <a:pPr algn="l"/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Luas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awal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dan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perluasan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min 1 h </a:t>
                      </a:r>
                    </a:p>
                    <a:p>
                      <a:pPr algn="l"/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(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kecuali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: PLB IKM, PLB cargo)</a:t>
                      </a:r>
                      <a:endParaRPr lang="en-US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i="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Menyampaikan</a:t>
                      </a:r>
                      <a:r>
                        <a:rPr lang="en-US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i="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laporan</a:t>
                      </a:r>
                      <a:r>
                        <a:rPr lang="en-US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i="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keuangan</a:t>
                      </a:r>
                      <a:r>
                        <a:rPr lang="en-US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i="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secara</a:t>
                      </a:r>
                      <a:r>
                        <a:rPr lang="en-US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i="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periodik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6825">
                <a:tc>
                  <a:txBody>
                    <a:bodyPr/>
                    <a:lstStyle/>
                    <a:p>
                      <a:pPr algn="l"/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Memiliki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sertifikasi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manajemen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mutu</a:t>
                      </a:r>
                      <a:endParaRPr lang="en-US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b="0" i="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Menyampaikan</a:t>
                      </a:r>
                      <a:r>
                        <a:rPr lang="en-US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KPI </a:t>
                      </a:r>
                      <a:r>
                        <a:rPr lang="en-US" sz="2400" b="0" i="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secara</a:t>
                      </a:r>
                      <a:r>
                        <a:rPr lang="en-US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i="0" kern="12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periodik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6825">
                <a:tc>
                  <a:txBody>
                    <a:bodyPr/>
                    <a:lstStyle/>
                    <a:p>
                      <a:pPr algn="l"/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Memiliki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SDM/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manajemen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bidang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logistik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dan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rantai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pasok</a:t>
                      </a:r>
                      <a:endParaRPr lang="en-US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Mengalokasikan tempat dan pengusahaan bagi IKM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916825">
                <a:tc>
                  <a:txBody>
                    <a:bodyPr/>
                    <a:lstStyle/>
                    <a:p>
                      <a:pPr fontAlgn="base"/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Memiliki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platform e-commerce </a:t>
                      </a:r>
                      <a:r>
                        <a:rPr lang="en-US" sz="2400" kern="1200" dirty="0" err="1" smtClean="0">
                          <a:solidFill>
                            <a:srgbClr val="002060"/>
                          </a:solidFill>
                          <a:effectLst/>
                        </a:rPr>
                        <a:t>bagi</a:t>
                      </a:r>
                      <a:r>
                        <a:rPr lang="en-US" sz="2400" kern="1200" dirty="0" smtClean="0">
                          <a:solidFill>
                            <a:srgbClr val="002060"/>
                          </a:solidFill>
                          <a:effectLst/>
                        </a:rPr>
                        <a:t> PLB e-commerce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24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Mengakomodir penjualan barang IKM di PLB e-commerce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96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 smtClean="0">
                <a:solidFill>
                  <a:srgbClr val="7030A0"/>
                </a:solidFill>
                <a:latin typeface="Cooper Std Black" pitchFamily="18" charset="0"/>
              </a:rPr>
              <a:t>Penguatan</a:t>
            </a:r>
            <a:r>
              <a:rPr lang="en-US" dirty="0" smtClean="0">
                <a:solidFill>
                  <a:srgbClr val="7030A0"/>
                </a:solidFill>
                <a:latin typeface="Cooper Std Black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oper Std Black" pitchFamily="18" charset="0"/>
              </a:rPr>
              <a:t>Pengawasan</a:t>
            </a:r>
            <a:endParaRPr lang="en-US" dirty="0">
              <a:solidFill>
                <a:srgbClr val="7030A0"/>
              </a:solidFill>
              <a:latin typeface="Cooper Std Black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761559"/>
              </p:ext>
            </p:extLst>
          </p:nvPr>
        </p:nvGraphicFramePr>
        <p:xfrm>
          <a:off x="88900" y="952500"/>
          <a:ext cx="9055100" cy="530860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773290"/>
                <a:gridCol w="7281810"/>
              </a:tblGrid>
              <a:tr h="765864">
                <a:tc gridSpan="2">
                  <a:txBody>
                    <a:bodyPr/>
                    <a:lstStyle/>
                    <a:p>
                      <a:pPr algn="ctr"/>
                      <a:r>
                        <a:rPr lang="en-US" sz="4000" dirty="0" err="1" smtClean="0"/>
                        <a:t>Pemeriksaan</a:t>
                      </a:r>
                      <a:r>
                        <a:rPr lang="en-US" sz="4000" dirty="0" smtClean="0"/>
                        <a:t> </a:t>
                      </a:r>
                      <a:r>
                        <a:rPr lang="en-US" sz="4000" dirty="0" err="1" smtClean="0"/>
                        <a:t>Sewaktu-waktu</a:t>
                      </a:r>
                      <a:endParaRPr lang="en-US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88436"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Oleh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Direktur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Jenderal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Kepala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Kantor Wilayah,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Kepala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KPU, 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Kepala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Kantor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Pabean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pejabat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ditunjuk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888436"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Kepada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Penyelenggara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PLB,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Pengusaha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PLB, PDPLB,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Eksportir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Importir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800" b="0" i="0" kern="12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Penyedia</a:t>
                      </a:r>
                      <a:r>
                        <a:rPr lang="en-US" sz="2800" b="0" i="0" kern="1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Platform e-commerce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5864"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Terhadap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Semua</a:t>
                      </a:r>
                      <a:r>
                        <a:rPr lang="en-US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Jenis</a:t>
                      </a:r>
                      <a:r>
                        <a:rPr lang="en-US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28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kegiatan</a:t>
                      </a:r>
                      <a:r>
                        <a:rPr lang="en-US" sz="2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di PLB</a:t>
                      </a:r>
                      <a:endParaRPr lang="en-US" sz="2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139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TERIMA KASIH</a:t>
            </a:r>
          </a:p>
        </p:txBody>
      </p:sp>
    </p:spTree>
    <p:extLst>
      <p:ext uri="{BB962C8B-B14F-4D97-AF65-F5344CB8AC3E}">
        <p14:creationId xmlns:p14="http://schemas.microsoft.com/office/powerpoint/2010/main" val="236588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162800" y="6567488"/>
            <a:ext cx="1524000" cy="290512"/>
          </a:xfrm>
        </p:spPr>
        <p:txBody>
          <a:bodyPr/>
          <a:lstStyle/>
          <a:p>
            <a:r>
              <a:rPr lang="en-US"/>
              <a:t>Company  Logo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88457" y="193960"/>
            <a:ext cx="7391400" cy="5635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Bahasan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AutoShape 41"/>
          <p:cNvSpPr>
            <a:spLocks noChangeArrowheads="1"/>
          </p:cNvSpPr>
          <p:nvPr/>
        </p:nvSpPr>
        <p:spPr bwMode="ltGray">
          <a:xfrm rot="5400000">
            <a:off x="-2422526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7" name="AutoShape 42"/>
          <p:cNvSpPr>
            <a:spLocks noChangeArrowheads="1"/>
          </p:cNvSpPr>
          <p:nvPr/>
        </p:nvSpPr>
        <p:spPr bwMode="ltGray">
          <a:xfrm rot="5400000" flipH="1">
            <a:off x="-2016918" y="1910556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10" name="AutoShape 45"/>
          <p:cNvSpPr>
            <a:spLocks noChangeArrowheads="1"/>
          </p:cNvSpPr>
          <p:nvPr/>
        </p:nvSpPr>
        <p:spPr bwMode="gray">
          <a:xfrm>
            <a:off x="2070100" y="4864450"/>
            <a:ext cx="4419600" cy="698951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en-US" sz="2000" b="1" dirty="0"/>
              <a:t>PLB, What </a:t>
            </a:r>
            <a:r>
              <a:rPr lang="en-US" sz="2000" b="1" dirty="0" smtClean="0"/>
              <a:t>will Happen Next?</a:t>
            </a:r>
            <a:endParaRPr lang="en-US" sz="2000" b="1" dirty="0"/>
          </a:p>
        </p:txBody>
      </p:sp>
      <p:sp>
        <p:nvSpPr>
          <p:cNvPr id="11" name="AutoShape 46"/>
          <p:cNvSpPr>
            <a:spLocks noChangeArrowheads="1"/>
          </p:cNvSpPr>
          <p:nvPr/>
        </p:nvSpPr>
        <p:spPr bwMode="gray">
          <a:xfrm>
            <a:off x="2409344" y="3351471"/>
            <a:ext cx="4419600" cy="698951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2000" b="1" dirty="0"/>
              <a:t>PLB, What </a:t>
            </a:r>
            <a:r>
              <a:rPr lang="en-US" sz="2000" b="1" dirty="0" smtClean="0"/>
              <a:t>is Happening Now</a:t>
            </a:r>
            <a:r>
              <a:rPr lang="en-US" sz="2000" b="1" dirty="0"/>
              <a:t>?</a:t>
            </a:r>
          </a:p>
        </p:txBody>
      </p:sp>
      <p:sp>
        <p:nvSpPr>
          <p:cNvPr id="12" name="AutoShape 47"/>
          <p:cNvSpPr>
            <a:spLocks noChangeArrowheads="1"/>
          </p:cNvSpPr>
          <p:nvPr/>
        </p:nvSpPr>
        <p:spPr bwMode="gray">
          <a:xfrm>
            <a:off x="1765300" y="1663825"/>
            <a:ext cx="4419600" cy="698951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tint val="0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r>
              <a:rPr lang="en-US" sz="2000" b="1" dirty="0" err="1"/>
              <a:t>Temuan</a:t>
            </a:r>
            <a:r>
              <a:rPr lang="en-US" sz="2000" b="1" dirty="0"/>
              <a:t> </a:t>
            </a:r>
            <a:r>
              <a:rPr lang="en-US" sz="2000" b="1" dirty="0" err="1"/>
              <a:t>Aparat</a:t>
            </a:r>
            <a:r>
              <a:rPr lang="en-US" sz="2000" b="1" dirty="0"/>
              <a:t> </a:t>
            </a:r>
            <a:r>
              <a:rPr lang="en-US" sz="2000" b="1" dirty="0" err="1"/>
              <a:t>Pengawas</a:t>
            </a:r>
            <a:r>
              <a:rPr lang="en-US" sz="2000" b="1" dirty="0"/>
              <a:t> </a:t>
            </a:r>
            <a:r>
              <a:rPr lang="en-US" sz="2000" b="1" dirty="0" err="1"/>
              <a:t>Fungsional</a:t>
            </a:r>
            <a:endParaRPr lang="en-US" sz="2000" b="1" dirty="0"/>
          </a:p>
        </p:txBody>
      </p:sp>
      <p:grpSp>
        <p:nvGrpSpPr>
          <p:cNvPr id="13" name="Group 48"/>
          <p:cNvGrpSpPr>
            <a:grpSpLocks/>
          </p:cNvGrpSpPr>
          <p:nvPr/>
        </p:nvGrpSpPr>
        <p:grpSpPr bwMode="auto">
          <a:xfrm>
            <a:off x="1447800" y="1970865"/>
            <a:ext cx="381000" cy="381000"/>
            <a:chOff x="2078" y="1680"/>
            <a:chExt cx="1615" cy="1615"/>
          </a:xfrm>
        </p:grpSpPr>
        <p:sp>
          <p:nvSpPr>
            <p:cNvPr id="14" name="Oval 4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5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5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7" name="Oval 52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8" name="Oval 5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" name="Oval 54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20" name="Group 55"/>
          <p:cNvGrpSpPr>
            <a:grpSpLocks/>
          </p:cNvGrpSpPr>
          <p:nvPr/>
        </p:nvGrpSpPr>
        <p:grpSpPr bwMode="auto">
          <a:xfrm>
            <a:off x="2104544" y="3518937"/>
            <a:ext cx="381000" cy="381000"/>
            <a:chOff x="2078" y="1680"/>
            <a:chExt cx="1615" cy="1615"/>
          </a:xfrm>
        </p:grpSpPr>
        <p:sp>
          <p:nvSpPr>
            <p:cNvPr id="21" name="Oval 56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57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5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4" name="Oval 59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5" name="Oval 6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" name="Oval 61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27" name="Group 62"/>
          <p:cNvGrpSpPr>
            <a:grpSpLocks/>
          </p:cNvGrpSpPr>
          <p:nvPr/>
        </p:nvGrpSpPr>
        <p:grpSpPr bwMode="auto">
          <a:xfrm>
            <a:off x="1684898" y="5023221"/>
            <a:ext cx="381000" cy="381000"/>
            <a:chOff x="2078" y="1680"/>
            <a:chExt cx="1615" cy="1615"/>
          </a:xfrm>
        </p:grpSpPr>
        <p:sp>
          <p:nvSpPr>
            <p:cNvPr id="28" name="Oval 63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64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6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1" name="Oval 66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2" name="Oval 6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3" name="Oval 68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513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ltGray">
          <a:xfrm>
            <a:off x="461158" y="1342119"/>
            <a:ext cx="4032985" cy="4472607"/>
          </a:xfrm>
          <a:prstGeom prst="rightArrow">
            <a:avLst>
              <a:gd name="adj1" fmla="val 79306"/>
              <a:gd name="adj2" fmla="val 32395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112"/>
          <p:cNvSpPr>
            <a:spLocks/>
          </p:cNvSpPr>
          <p:nvPr/>
        </p:nvSpPr>
        <p:spPr bwMode="auto">
          <a:xfrm>
            <a:off x="1192680" y="2845479"/>
            <a:ext cx="1125268" cy="1465886"/>
          </a:xfrm>
          <a:custGeom>
            <a:avLst/>
            <a:gdLst>
              <a:gd name="T0" fmla="*/ 21357 w 21600"/>
              <a:gd name="T1" fmla="*/ 18802 h 21600"/>
              <a:gd name="T2" fmla="*/ 21600 w 21600"/>
              <a:gd name="T3" fmla="*/ 19437 h 21600"/>
              <a:gd name="T4" fmla="*/ 21357 w 21600"/>
              <a:gd name="T5" fmla="*/ 20019 h 21600"/>
              <a:gd name="T6" fmla="*/ 20747 w 21600"/>
              <a:gd name="T7" fmla="*/ 20741 h 21600"/>
              <a:gd name="T8" fmla="*/ 20023 w 21600"/>
              <a:gd name="T9" fmla="*/ 21349 h 21600"/>
              <a:gd name="T10" fmla="*/ 19447 w 21600"/>
              <a:gd name="T11" fmla="*/ 21600 h 21600"/>
              <a:gd name="T12" fmla="*/ 18811 w 21600"/>
              <a:gd name="T13" fmla="*/ 21343 h 21600"/>
              <a:gd name="T14" fmla="*/ 13957 w 21600"/>
              <a:gd name="T15" fmla="*/ 16503 h 21600"/>
              <a:gd name="T16" fmla="*/ 11590 w 21600"/>
              <a:gd name="T17" fmla="*/ 17604 h 21600"/>
              <a:gd name="T18" fmla="*/ 9007 w 21600"/>
              <a:gd name="T19" fmla="*/ 17991 h 21600"/>
              <a:gd name="T20" fmla="*/ 5518 w 21600"/>
              <a:gd name="T21" fmla="*/ 17291 h 21600"/>
              <a:gd name="T22" fmla="*/ 2645 w 21600"/>
              <a:gd name="T23" fmla="*/ 15354 h 21600"/>
              <a:gd name="T24" fmla="*/ 701 w 21600"/>
              <a:gd name="T25" fmla="*/ 12487 h 21600"/>
              <a:gd name="T26" fmla="*/ 0 w 21600"/>
              <a:gd name="T27" fmla="*/ 9000 h 21600"/>
              <a:gd name="T28" fmla="*/ 701 w 21600"/>
              <a:gd name="T29" fmla="*/ 5515 h 21600"/>
              <a:gd name="T30" fmla="*/ 2645 w 21600"/>
              <a:gd name="T31" fmla="*/ 2646 h 21600"/>
              <a:gd name="T32" fmla="*/ 5512 w 21600"/>
              <a:gd name="T33" fmla="*/ 709 h 21600"/>
              <a:gd name="T34" fmla="*/ 9007 w 21600"/>
              <a:gd name="T35" fmla="*/ 0 h 21600"/>
              <a:gd name="T36" fmla="*/ 12488 w 21600"/>
              <a:gd name="T37" fmla="*/ 709 h 21600"/>
              <a:gd name="T38" fmla="*/ 15359 w 21600"/>
              <a:gd name="T39" fmla="*/ 2646 h 21600"/>
              <a:gd name="T40" fmla="*/ 17300 w 21600"/>
              <a:gd name="T41" fmla="*/ 5515 h 21600"/>
              <a:gd name="T42" fmla="*/ 18003 w 21600"/>
              <a:gd name="T43" fmla="*/ 9000 h 21600"/>
              <a:gd name="T44" fmla="*/ 17616 w 21600"/>
              <a:gd name="T45" fmla="*/ 11589 h 21600"/>
              <a:gd name="T46" fmla="*/ 16514 w 21600"/>
              <a:gd name="T47" fmla="*/ 13947 h 21600"/>
              <a:gd name="T48" fmla="*/ 21357 w 21600"/>
              <a:gd name="T49" fmla="*/ 18802 h 21600"/>
              <a:gd name="T50" fmla="*/ 3597 w 21600"/>
              <a:gd name="T51" fmla="*/ 9000 h 21600"/>
              <a:gd name="T52" fmla="*/ 4029 w 21600"/>
              <a:gd name="T53" fmla="*/ 11118 h 21600"/>
              <a:gd name="T54" fmla="*/ 5193 w 21600"/>
              <a:gd name="T55" fmla="*/ 12821 h 21600"/>
              <a:gd name="T56" fmla="*/ 6908 w 21600"/>
              <a:gd name="T57" fmla="*/ 13970 h 21600"/>
              <a:gd name="T58" fmla="*/ 9004 w 21600"/>
              <a:gd name="T59" fmla="*/ 14394 h 21600"/>
              <a:gd name="T60" fmla="*/ 11092 w 21600"/>
              <a:gd name="T61" fmla="*/ 13970 h 21600"/>
              <a:gd name="T62" fmla="*/ 12802 w 21600"/>
              <a:gd name="T63" fmla="*/ 12821 h 21600"/>
              <a:gd name="T64" fmla="*/ 13966 w 21600"/>
              <a:gd name="T65" fmla="*/ 11118 h 21600"/>
              <a:gd name="T66" fmla="*/ 14398 w 21600"/>
              <a:gd name="T67" fmla="*/ 9000 h 21600"/>
              <a:gd name="T68" fmla="*/ 13966 w 21600"/>
              <a:gd name="T69" fmla="*/ 6913 h 21600"/>
              <a:gd name="T70" fmla="*/ 12802 w 21600"/>
              <a:gd name="T71" fmla="*/ 5193 h 21600"/>
              <a:gd name="T72" fmla="*/ 11092 w 21600"/>
              <a:gd name="T73" fmla="*/ 4032 h 21600"/>
              <a:gd name="T74" fmla="*/ 9004 w 21600"/>
              <a:gd name="T75" fmla="*/ 3606 h 21600"/>
              <a:gd name="T76" fmla="*/ 6908 w 21600"/>
              <a:gd name="T77" fmla="*/ 4032 h 21600"/>
              <a:gd name="T78" fmla="*/ 5193 w 21600"/>
              <a:gd name="T79" fmla="*/ 5193 h 21600"/>
              <a:gd name="T80" fmla="*/ 4029 w 21600"/>
              <a:gd name="T81" fmla="*/ 6913 h 21600"/>
              <a:gd name="T82" fmla="*/ 3597 w 21600"/>
              <a:gd name="T83" fmla="*/ 9000 h 21600"/>
              <a:gd name="T84" fmla="*/ 9007 w 21600"/>
              <a:gd name="T85" fmla="*/ 5591 h 21600"/>
              <a:gd name="T86" fmla="*/ 9473 w 21600"/>
              <a:gd name="T87" fmla="*/ 5786 h 21600"/>
              <a:gd name="T88" fmla="*/ 9668 w 21600"/>
              <a:gd name="T89" fmla="*/ 6280 h 21600"/>
              <a:gd name="T90" fmla="*/ 9473 w 21600"/>
              <a:gd name="T91" fmla="*/ 6746 h 21600"/>
              <a:gd name="T92" fmla="*/ 9007 w 21600"/>
              <a:gd name="T93" fmla="*/ 6944 h 21600"/>
              <a:gd name="T94" fmla="*/ 7552 w 21600"/>
              <a:gd name="T95" fmla="*/ 7537 h 21600"/>
              <a:gd name="T96" fmla="*/ 6950 w 21600"/>
              <a:gd name="T97" fmla="*/ 8997 h 21600"/>
              <a:gd name="T98" fmla="*/ 6755 w 21600"/>
              <a:gd name="T99" fmla="*/ 9466 h 21600"/>
              <a:gd name="T100" fmla="*/ 6289 w 21600"/>
              <a:gd name="T101" fmla="*/ 9658 h 21600"/>
              <a:gd name="T102" fmla="*/ 5786 w 21600"/>
              <a:gd name="T103" fmla="*/ 9466 h 21600"/>
              <a:gd name="T104" fmla="*/ 5600 w 21600"/>
              <a:gd name="T105" fmla="*/ 8997 h 21600"/>
              <a:gd name="T106" fmla="*/ 5863 w 21600"/>
              <a:gd name="T107" fmla="*/ 7686 h 21600"/>
              <a:gd name="T108" fmla="*/ 6597 w 21600"/>
              <a:gd name="T109" fmla="*/ 6591 h 21600"/>
              <a:gd name="T110" fmla="*/ 7677 w 21600"/>
              <a:gd name="T111" fmla="*/ 5857 h 21600"/>
              <a:gd name="T112" fmla="*/ 9007 w 21600"/>
              <a:gd name="T113" fmla="*/ 559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05367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800" dirty="0" err="1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Temuan</a:t>
            </a:r>
            <a:r>
              <a:rPr lang="en-US" sz="2800" dirty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Aparat</a:t>
            </a:r>
            <a:r>
              <a:rPr lang="en-US" sz="2800" dirty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Pengawas</a:t>
            </a:r>
            <a:r>
              <a:rPr lang="en-US" sz="2800" dirty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Fungsional</a:t>
            </a:r>
            <a:endParaRPr lang="en-US" sz="2800" dirty="0">
              <a:solidFill>
                <a:srgbClr val="FF0000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blackWhite">
          <a:xfrm>
            <a:off x="3933389" y="963323"/>
            <a:ext cx="4038600" cy="75759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b="1" dirty="0" smtClean="0">
                <a:solidFill>
                  <a:srgbClr val="7030A0"/>
                </a:solidFill>
              </a:rPr>
              <a:t>Awareness </a:t>
            </a:r>
            <a:r>
              <a:rPr lang="en-US" b="1" dirty="0" err="1" smtClean="0">
                <a:solidFill>
                  <a:srgbClr val="7030A0"/>
                </a:solidFill>
              </a:rPr>
              <a:t>terhadap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Transaksi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Tidak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Biasa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blackWhite">
          <a:xfrm>
            <a:off x="3933389" y="1789088"/>
            <a:ext cx="4038600" cy="75759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699D5F">
                  <a:gamma/>
                  <a:tint val="69804"/>
                  <a:invGamma/>
                </a:srgb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sz="1600" b="1" smtClean="0">
                <a:solidFill>
                  <a:srgbClr val="7030A0"/>
                </a:solidFill>
              </a:rPr>
              <a:t>Masih ditemukan IT Inventory yang tidak dapat </a:t>
            </a:r>
          </a:p>
          <a:p>
            <a:pPr algn="ctr" eaLnBrk="0" hangingPunct="0"/>
            <a:r>
              <a:rPr lang="en-US" sz="1600" b="1" smtClean="0">
                <a:solidFill>
                  <a:srgbClr val="7030A0"/>
                </a:solidFill>
              </a:rPr>
              <a:t>diakses, belum realtime, tidak valid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blackWhite">
          <a:xfrm>
            <a:off x="3933389" y="2640253"/>
            <a:ext cx="4038600" cy="757592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b="1" dirty="0" err="1" smtClean="0">
                <a:solidFill>
                  <a:srgbClr val="7030A0"/>
                </a:solidFill>
              </a:rPr>
              <a:t>Toleransi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atas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selisih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jumlah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</a:p>
          <a:p>
            <a:pPr algn="ctr" eaLnBrk="0" hangingPunct="0"/>
            <a:r>
              <a:rPr lang="en-US" b="1" dirty="0" smtClean="0">
                <a:solidFill>
                  <a:srgbClr val="7030A0"/>
                </a:solidFill>
              </a:rPr>
              <a:t>yang </a:t>
            </a:r>
            <a:r>
              <a:rPr lang="en-US" b="1" dirty="0" err="1" smtClean="0">
                <a:solidFill>
                  <a:srgbClr val="7030A0"/>
                </a:solidFill>
              </a:rPr>
              <a:t>belum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baku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1418789" y="2768868"/>
            <a:ext cx="2514600" cy="1295400"/>
          </a:xfrm>
          <a:prstGeom prst="roundRect">
            <a:avLst>
              <a:gd name="adj" fmla="val 910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ACDD4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Catatan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APF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blackWhite">
          <a:xfrm>
            <a:off x="3933389" y="3471428"/>
            <a:ext cx="4038600" cy="757592"/>
          </a:xfrm>
          <a:prstGeom prst="roundRect">
            <a:avLst>
              <a:gd name="adj" fmla="val 9106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/>
            <a:r>
              <a:rPr lang="en-US" b="1" smtClean="0">
                <a:solidFill>
                  <a:srgbClr val="7030A0"/>
                </a:solidFill>
              </a:rPr>
              <a:t>Laporan SPT </a:t>
            </a:r>
            <a:r>
              <a:rPr lang="en-US" b="1" dirty="0" err="1" smtClean="0">
                <a:solidFill>
                  <a:srgbClr val="7030A0"/>
                </a:solidFill>
              </a:rPr>
              <a:t>Masa</a:t>
            </a:r>
            <a:r>
              <a:rPr lang="en-US" b="1" dirty="0" smtClean="0">
                <a:solidFill>
                  <a:srgbClr val="7030A0"/>
                </a:solidFill>
              </a:rPr>
              <a:t> PPN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blackWhite">
          <a:xfrm>
            <a:off x="3933389" y="4327925"/>
            <a:ext cx="4038600" cy="757592"/>
          </a:xfrm>
          <a:prstGeom prst="roundRect">
            <a:avLst>
              <a:gd name="adj" fmla="val 9106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/>
            <a:r>
              <a:rPr lang="en-US" b="1" dirty="0" err="1" smtClean="0">
                <a:solidFill>
                  <a:srgbClr val="7030A0"/>
                </a:solidFill>
              </a:rPr>
              <a:t>Ketentuan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tentang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batas-batas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pemisah</a:t>
            </a:r>
            <a:endParaRPr lang="en-US" b="1" dirty="0" smtClean="0">
              <a:solidFill>
                <a:srgbClr val="7030A0"/>
              </a:solidFill>
            </a:endParaRPr>
          </a:p>
          <a:p>
            <a:pPr algn="ctr" eaLnBrk="0" hangingPunct="0"/>
            <a:r>
              <a:rPr lang="en-US" b="1" dirty="0" err="1">
                <a:solidFill>
                  <a:srgbClr val="7030A0"/>
                </a:solidFill>
              </a:rPr>
              <a:t>d</a:t>
            </a:r>
            <a:r>
              <a:rPr lang="en-US" b="1" dirty="0" err="1" smtClean="0">
                <a:solidFill>
                  <a:srgbClr val="7030A0"/>
                </a:solidFill>
              </a:rPr>
              <a:t>alam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lokasi</a:t>
            </a:r>
            <a:r>
              <a:rPr lang="en-US" b="1" dirty="0" smtClean="0">
                <a:solidFill>
                  <a:srgbClr val="7030A0"/>
                </a:solidFill>
              </a:rPr>
              <a:t> PLB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blackWhite">
          <a:xfrm>
            <a:off x="3933389" y="5254070"/>
            <a:ext cx="4038600" cy="757592"/>
          </a:xfrm>
          <a:prstGeom prst="roundRect">
            <a:avLst>
              <a:gd name="adj" fmla="val 9106"/>
            </a:avLst>
          </a:prstGeom>
          <a:solidFill>
            <a:srgbClr val="00B0F0"/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700" b="1" smtClean="0">
                <a:solidFill>
                  <a:srgbClr val="7030A0"/>
                </a:solidFill>
              </a:rPr>
              <a:t>Barang non PLB ditimbun di dalam PLB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sz="1700" b="1" smtClean="0">
                <a:solidFill>
                  <a:srgbClr val="7030A0"/>
                </a:solidFill>
              </a:rPr>
              <a:t>Penimbunan barang di luar lokasi PLB</a:t>
            </a:r>
            <a:endParaRPr lang="en-US" sz="17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96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Happening?</a:t>
            </a:r>
            <a:endParaRPr lang="en-US" dirty="0"/>
          </a:p>
        </p:txBody>
      </p:sp>
      <p:sp>
        <p:nvSpPr>
          <p:cNvPr id="33" name="Oval 16"/>
          <p:cNvSpPr>
            <a:spLocks/>
          </p:cNvSpPr>
          <p:nvPr/>
        </p:nvSpPr>
        <p:spPr bwMode="auto">
          <a:xfrm>
            <a:off x="4005156" y="2149880"/>
            <a:ext cx="1326126" cy="1027244"/>
          </a:xfrm>
          <a:prstGeom prst="ellipse">
            <a:avLst/>
          </a:prstGeom>
          <a:solidFill>
            <a:srgbClr val="149D9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36" name="Oval 19"/>
          <p:cNvSpPr>
            <a:spLocks/>
          </p:cNvSpPr>
          <p:nvPr/>
        </p:nvSpPr>
        <p:spPr bwMode="auto">
          <a:xfrm>
            <a:off x="1080589" y="932811"/>
            <a:ext cx="1326126" cy="1027243"/>
          </a:xfrm>
          <a:prstGeom prst="ellipse">
            <a:avLst/>
          </a:prstGeom>
          <a:solidFill>
            <a:srgbClr val="149D9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grpSp>
        <p:nvGrpSpPr>
          <p:cNvPr id="38" name="Group 21"/>
          <p:cNvGrpSpPr>
            <a:grpSpLocks/>
          </p:cNvGrpSpPr>
          <p:nvPr/>
        </p:nvGrpSpPr>
        <p:grpSpPr bwMode="auto">
          <a:xfrm>
            <a:off x="393889" y="1960055"/>
            <a:ext cx="2835507" cy="1322659"/>
            <a:chOff x="2625" y="771"/>
            <a:chExt cx="2575" cy="915"/>
          </a:xfrm>
        </p:grpSpPr>
        <p:sp>
          <p:nvSpPr>
            <p:cNvPr id="40" name="Rectangle 23"/>
            <p:cNvSpPr>
              <a:spLocks/>
            </p:cNvSpPr>
            <p:nvPr/>
          </p:nvSpPr>
          <p:spPr bwMode="auto">
            <a:xfrm>
              <a:off x="2675" y="1471"/>
              <a:ext cx="2525" cy="139"/>
            </a:xfrm>
            <a:prstGeom prst="rect">
              <a:avLst/>
            </a:prstGeom>
            <a:solidFill>
              <a:srgbClr val="032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" name="Rectangle 29"/>
            <p:cNvSpPr>
              <a:spLocks/>
            </p:cNvSpPr>
            <p:nvPr/>
          </p:nvSpPr>
          <p:spPr bwMode="auto">
            <a:xfrm>
              <a:off x="2625" y="930"/>
              <a:ext cx="2525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  <a:spcBef>
                  <a:spcPts val="1700"/>
                </a:spcBef>
              </a:pPr>
              <a:r>
                <a:rPr lang="en-US" sz="1400" dirty="0" err="1" smtClean="0">
                  <a:latin typeface="Lato Regular" charset="0"/>
                  <a:ea typeface="MS PGothic" pitchFamily="34" charset="-128"/>
                  <a:sym typeface="Lato Regular" charset="0"/>
                </a:rPr>
                <a:t>Aplikasi</a:t>
              </a:r>
              <a:r>
                <a:rPr lang="en-US" sz="1400" dirty="0" smtClean="0">
                  <a:latin typeface="Lato Regular" charset="0"/>
                  <a:ea typeface="MS PGothic" pitchFamily="34" charset="-128"/>
                  <a:sym typeface="Lato Regular" charset="0"/>
                </a:rPr>
                <a:t> </a:t>
              </a:r>
              <a:r>
                <a:rPr lang="en-US" sz="1400" dirty="0" err="1" smtClean="0">
                  <a:latin typeface="Lato Regular" charset="0"/>
                  <a:ea typeface="MS PGothic" pitchFamily="34" charset="-128"/>
                  <a:sym typeface="Lato Regular" charset="0"/>
                </a:rPr>
                <a:t>ekspor</a:t>
              </a:r>
              <a:r>
                <a:rPr lang="en-US" sz="1400" dirty="0" smtClean="0">
                  <a:latin typeface="Lato Regular" charset="0"/>
                  <a:ea typeface="MS PGothic" pitchFamily="34" charset="-128"/>
                  <a:sym typeface="Lato Regular" charset="0"/>
                </a:rPr>
                <a:t> </a:t>
              </a:r>
              <a:r>
                <a:rPr lang="en-US" sz="1400" dirty="0" err="1" smtClean="0">
                  <a:latin typeface="Lato Regular" charset="0"/>
                  <a:ea typeface="MS PGothic" pitchFamily="34" charset="-128"/>
                  <a:sym typeface="Lato Regular" charset="0"/>
                </a:rPr>
                <a:t>dan</a:t>
              </a:r>
              <a:r>
                <a:rPr lang="en-US" sz="1400" dirty="0" smtClean="0">
                  <a:latin typeface="Lato Regular" charset="0"/>
                  <a:ea typeface="MS PGothic" pitchFamily="34" charset="-128"/>
                  <a:sym typeface="Lato Regular" charset="0"/>
                </a:rPr>
                <a:t> </a:t>
              </a:r>
              <a:r>
                <a:rPr lang="en-US" sz="1400" dirty="0" err="1" smtClean="0">
                  <a:latin typeface="Lato Regular" charset="0"/>
                  <a:ea typeface="MS PGothic" pitchFamily="34" charset="-128"/>
                  <a:sym typeface="Lato Regular" charset="0"/>
                </a:rPr>
                <a:t>transhipment</a:t>
              </a:r>
              <a:r>
                <a:rPr lang="en-US" sz="1400" dirty="0" smtClean="0">
                  <a:latin typeface="Lato Regular" charset="0"/>
                  <a:ea typeface="MS PGothic" pitchFamily="34" charset="-128"/>
                  <a:sym typeface="Lato Regular" charset="0"/>
                </a:rPr>
                <a:t> di PLB </a:t>
              </a:r>
              <a:r>
                <a:rPr lang="en-US" sz="1400" dirty="0" err="1" smtClean="0">
                  <a:latin typeface="Lato Regular" charset="0"/>
                  <a:ea typeface="MS PGothic" pitchFamily="34" charset="-128"/>
                  <a:sym typeface="Lato Regular" charset="0"/>
                </a:rPr>
                <a:t>sudah</a:t>
              </a:r>
              <a:r>
                <a:rPr lang="en-US" sz="1400" dirty="0" smtClean="0">
                  <a:latin typeface="Lato Regular" charset="0"/>
                  <a:ea typeface="MS PGothic" pitchFamily="34" charset="-128"/>
                  <a:sym typeface="Lato Regular" charset="0"/>
                </a:rPr>
                <a:t> </a:t>
              </a:r>
              <a:r>
                <a:rPr lang="en-US" sz="1400" dirty="0" err="1" smtClean="0">
                  <a:latin typeface="Lato Regular" charset="0"/>
                  <a:ea typeface="MS PGothic" pitchFamily="34" charset="-128"/>
                  <a:sym typeface="Lato Regular" charset="0"/>
                </a:rPr>
                <a:t>tersedia</a:t>
              </a:r>
              <a:r>
                <a:rPr lang="en-US" sz="1400" dirty="0" smtClean="0">
                  <a:latin typeface="Lato Regular" charset="0"/>
                  <a:ea typeface="MS PGothic" pitchFamily="34" charset="-128"/>
                  <a:sym typeface="Lato Regular" charset="0"/>
                </a:rPr>
                <a:t> </a:t>
              </a:r>
              <a:r>
                <a:rPr lang="en-US" sz="1400" dirty="0" err="1" smtClean="0">
                  <a:latin typeface="Lato Regular" charset="0"/>
                  <a:ea typeface="MS PGothic" pitchFamily="34" charset="-128"/>
                  <a:sym typeface="Lato Regular" charset="0"/>
                </a:rPr>
                <a:t>dan</a:t>
              </a:r>
              <a:r>
                <a:rPr lang="en-US" sz="1400" dirty="0" smtClean="0">
                  <a:latin typeface="Lato Regular" charset="0"/>
                  <a:ea typeface="MS PGothic" pitchFamily="34" charset="-128"/>
                  <a:sym typeface="Lato Regular" charset="0"/>
                </a:rPr>
                <a:t> </a:t>
              </a:r>
              <a:r>
                <a:rPr lang="en-US" sz="1400" dirty="0" err="1" smtClean="0">
                  <a:latin typeface="Lato Regular" charset="0"/>
                  <a:ea typeface="MS PGothic" pitchFamily="34" charset="-128"/>
                  <a:sym typeface="Lato Regular" charset="0"/>
                </a:rPr>
                <a:t>siap</a:t>
              </a:r>
              <a:r>
                <a:rPr lang="en-US" sz="1400" dirty="0" smtClean="0">
                  <a:latin typeface="Lato Regular" charset="0"/>
                  <a:ea typeface="MS PGothic" pitchFamily="34" charset="-128"/>
                  <a:sym typeface="Lato Regular" charset="0"/>
                </a:rPr>
                <a:t> </a:t>
              </a:r>
              <a:r>
                <a:rPr lang="en-US" sz="1400" dirty="0" err="1" smtClean="0">
                  <a:latin typeface="Lato Regular" charset="0"/>
                  <a:ea typeface="MS PGothic" pitchFamily="34" charset="-128"/>
                  <a:sym typeface="Lato Regular" charset="0"/>
                </a:rPr>
                <a:t>diimplementasikan</a:t>
              </a:r>
              <a:endParaRPr lang="en-US" sz="1400" dirty="0">
                <a:latin typeface="Lato Regular" charset="0"/>
                <a:ea typeface="MS PGothic" pitchFamily="34" charset="-128"/>
                <a:sym typeface="Lato Regular" charset="0"/>
              </a:endParaRPr>
            </a:p>
          </p:txBody>
        </p:sp>
        <p:sp>
          <p:nvSpPr>
            <p:cNvPr id="47" name="Rectangle 30"/>
            <p:cNvSpPr>
              <a:spLocks/>
            </p:cNvSpPr>
            <p:nvPr/>
          </p:nvSpPr>
          <p:spPr bwMode="auto">
            <a:xfrm>
              <a:off x="2957" y="771"/>
              <a:ext cx="1862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>
                <a:spcBef>
                  <a:spcPts val="1700"/>
                </a:spcBef>
              </a:pPr>
              <a:r>
                <a:rPr lang="en-US" b="1" dirty="0" smtClean="0">
                  <a:solidFill>
                    <a:srgbClr val="41454C"/>
                  </a:solidFill>
                  <a:latin typeface="Lato Black" charset="0"/>
                  <a:ea typeface="MS PGothic" pitchFamily="34" charset="-128"/>
                  <a:sym typeface="Lato Black" charset="0"/>
                </a:rPr>
                <a:t>BC 3.3 </a:t>
              </a:r>
              <a:r>
                <a:rPr lang="en-US" b="1" dirty="0" err="1" smtClean="0">
                  <a:solidFill>
                    <a:srgbClr val="41454C"/>
                  </a:solidFill>
                  <a:latin typeface="Lato Black" charset="0"/>
                  <a:ea typeface="MS PGothic" pitchFamily="34" charset="-128"/>
                  <a:sym typeface="Lato Black" charset="0"/>
                </a:rPr>
                <a:t>dan</a:t>
              </a:r>
              <a:r>
                <a:rPr lang="en-US" b="1" dirty="0" smtClean="0">
                  <a:solidFill>
                    <a:srgbClr val="41454C"/>
                  </a:solidFill>
                  <a:latin typeface="Lato Black" charset="0"/>
                  <a:ea typeface="MS PGothic" pitchFamily="34" charset="-128"/>
                  <a:sym typeface="Lato Black" charset="0"/>
                </a:rPr>
                <a:t> P3BET</a:t>
              </a:r>
              <a:endParaRPr lang="en-US" b="1" dirty="0">
                <a:solidFill>
                  <a:srgbClr val="41454C"/>
                </a:solidFill>
                <a:latin typeface="Lato Black" charset="0"/>
                <a:ea typeface="MS PGothic" pitchFamily="34" charset="-128"/>
                <a:sym typeface="Lato Black" charset="0"/>
              </a:endParaRPr>
            </a:p>
          </p:txBody>
        </p:sp>
      </p:grpSp>
      <p:sp>
        <p:nvSpPr>
          <p:cNvPr id="54" name="Rectangle 23"/>
          <p:cNvSpPr>
            <a:spLocks/>
          </p:cNvSpPr>
          <p:nvPr/>
        </p:nvSpPr>
        <p:spPr bwMode="auto">
          <a:xfrm>
            <a:off x="3356593" y="4216515"/>
            <a:ext cx="2780449" cy="200928"/>
          </a:xfrm>
          <a:prstGeom prst="rect">
            <a:avLst/>
          </a:prstGeom>
          <a:solidFill>
            <a:srgbClr val="03214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5" name="Rectangle 29"/>
          <p:cNvSpPr>
            <a:spLocks/>
          </p:cNvSpPr>
          <p:nvPr/>
        </p:nvSpPr>
        <p:spPr bwMode="auto">
          <a:xfrm>
            <a:off x="3277995" y="3554831"/>
            <a:ext cx="2780449" cy="1092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1700"/>
              </a:spcBef>
            </a:pPr>
            <a:r>
              <a:rPr lang="en-US" sz="1400" dirty="0" err="1" smtClean="0">
                <a:latin typeface="Lato Regular" charset="0"/>
                <a:ea typeface="MS PGothic" pitchFamily="34" charset="-128"/>
                <a:sym typeface="Lato Regular" charset="0"/>
              </a:rPr>
              <a:t>Telah</a:t>
            </a:r>
            <a:r>
              <a:rPr lang="en-US" sz="1400" dirty="0" smtClean="0">
                <a:latin typeface="Lato Regular" charset="0"/>
                <a:ea typeface="MS PGothic" pitchFamily="34" charset="-128"/>
                <a:sym typeface="Lato Regular" charset="0"/>
              </a:rPr>
              <a:t> </a:t>
            </a:r>
            <a:r>
              <a:rPr lang="en-US" sz="1400" dirty="0" err="1" smtClean="0">
                <a:latin typeface="Lato Regular" charset="0"/>
                <a:ea typeface="MS PGothic" pitchFamily="34" charset="-128"/>
                <a:sym typeface="Lato Regular" charset="0"/>
              </a:rPr>
              <a:t>dilakukan</a:t>
            </a:r>
            <a:r>
              <a:rPr lang="en-US" sz="1400" dirty="0" smtClean="0">
                <a:latin typeface="Lato Regular" charset="0"/>
                <a:ea typeface="MS PGothic" pitchFamily="34" charset="-128"/>
                <a:sym typeface="Lato Regular" charset="0"/>
              </a:rPr>
              <a:t> </a:t>
            </a:r>
            <a:r>
              <a:rPr lang="en-US" sz="1400" dirty="0" err="1" smtClean="0">
                <a:latin typeface="Lato Regular" charset="0"/>
                <a:ea typeface="MS PGothic" pitchFamily="34" charset="-128"/>
                <a:sym typeface="Lato Regular" charset="0"/>
              </a:rPr>
              <a:t>implementasi</a:t>
            </a:r>
            <a:r>
              <a:rPr lang="en-US" sz="1400" dirty="0" smtClean="0">
                <a:latin typeface="Lato Regular" charset="0"/>
                <a:ea typeface="MS PGothic" pitchFamily="34" charset="-128"/>
                <a:sym typeface="Lato Regular" charset="0"/>
              </a:rPr>
              <a:t> </a:t>
            </a:r>
            <a:r>
              <a:rPr lang="en-US" sz="1400" dirty="0" err="1" smtClean="0">
                <a:latin typeface="Lato Regular" charset="0"/>
                <a:ea typeface="MS PGothic" pitchFamily="34" charset="-128"/>
                <a:sym typeface="Lato Regular" charset="0"/>
              </a:rPr>
              <a:t>aplikasi</a:t>
            </a:r>
            <a:r>
              <a:rPr lang="en-US" sz="1400" dirty="0" smtClean="0">
                <a:latin typeface="Lato Regular" charset="0"/>
                <a:ea typeface="MS PGothic" pitchFamily="34" charset="-128"/>
                <a:sym typeface="Lato Regular" charset="0"/>
              </a:rPr>
              <a:t> P3BET  di PLB </a:t>
            </a:r>
            <a:r>
              <a:rPr lang="en-US" sz="1400" dirty="0" err="1" smtClean="0">
                <a:latin typeface="Lato Regular" charset="0"/>
                <a:ea typeface="MS PGothic" pitchFamily="34" charset="-128"/>
                <a:sym typeface="Lato Regular" charset="0"/>
              </a:rPr>
              <a:t>Khrisna</a:t>
            </a:r>
            <a:endParaRPr lang="en-US" sz="1400" dirty="0">
              <a:latin typeface="Lato Regular" charset="0"/>
              <a:ea typeface="MS PGothic" pitchFamily="34" charset="-128"/>
              <a:sym typeface="Lato Regular" charset="0"/>
            </a:endParaRPr>
          </a:p>
        </p:txBody>
      </p:sp>
      <p:sp>
        <p:nvSpPr>
          <p:cNvPr id="56" name="Rectangle 30"/>
          <p:cNvSpPr>
            <a:spLocks/>
          </p:cNvSpPr>
          <p:nvPr/>
        </p:nvSpPr>
        <p:spPr bwMode="auto">
          <a:xfrm>
            <a:off x="3862910" y="3172157"/>
            <a:ext cx="1880665" cy="40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700"/>
              </a:spcBef>
            </a:pPr>
            <a:r>
              <a:rPr lang="en-US" b="1" dirty="0" err="1" smtClean="0">
                <a:solidFill>
                  <a:srgbClr val="41454C"/>
                </a:solidFill>
                <a:latin typeface="Lato Black" charset="0"/>
                <a:ea typeface="MS PGothic" pitchFamily="34" charset="-128"/>
                <a:sym typeface="Lato Black" charset="0"/>
              </a:rPr>
              <a:t>Transhipment</a:t>
            </a:r>
            <a:endParaRPr lang="en-US" b="1" dirty="0">
              <a:solidFill>
                <a:srgbClr val="41454C"/>
              </a:solidFill>
              <a:latin typeface="Lato Black" charset="0"/>
              <a:ea typeface="MS PGothic" pitchFamily="34" charset="-128"/>
              <a:sym typeface="Lato Black" charset="0"/>
            </a:endParaRPr>
          </a:p>
        </p:txBody>
      </p:sp>
      <p:sp>
        <p:nvSpPr>
          <p:cNvPr id="57" name="AutoShape 67"/>
          <p:cNvSpPr>
            <a:spLocks/>
          </p:cNvSpPr>
          <p:nvPr/>
        </p:nvSpPr>
        <p:spPr bwMode="auto">
          <a:xfrm>
            <a:off x="1371600" y="1181100"/>
            <a:ext cx="676275" cy="600075"/>
          </a:xfrm>
          <a:custGeom>
            <a:avLst/>
            <a:gdLst>
              <a:gd name="T0" fmla="*/ 13289 w 21600"/>
              <a:gd name="T1" fmla="*/ 7731 h 21600"/>
              <a:gd name="T2" fmla="*/ 12077 w 21600"/>
              <a:gd name="T3" fmla="*/ 10800 h 21600"/>
              <a:gd name="T4" fmla="*/ 12326 w 21600"/>
              <a:gd name="T5" fmla="*/ 13787 h 21600"/>
              <a:gd name="T6" fmla="*/ 10427 w 21600"/>
              <a:gd name="T7" fmla="*/ 15606 h 21600"/>
              <a:gd name="T8" fmla="*/ 8179 w 21600"/>
              <a:gd name="T9" fmla="*/ 15476 h 21600"/>
              <a:gd name="T10" fmla="*/ 5595 w 21600"/>
              <a:gd name="T11" fmla="*/ 16944 h 21600"/>
              <a:gd name="T12" fmla="*/ 3667 w 21600"/>
              <a:gd name="T13" fmla="*/ 15106 h 21600"/>
              <a:gd name="T14" fmla="*/ 1504 w 21600"/>
              <a:gd name="T15" fmla="*/ 14194 h 21600"/>
              <a:gd name="T16" fmla="*/ 2309 w 21600"/>
              <a:gd name="T17" fmla="*/ 12071 h 21600"/>
              <a:gd name="T18" fmla="*/ 0 w 21600"/>
              <a:gd name="T19" fmla="*/ 10300 h 21600"/>
              <a:gd name="T20" fmla="*/ 1892 w 21600"/>
              <a:gd name="T21" fmla="*/ 7366 h 21600"/>
              <a:gd name="T22" fmla="*/ 1457 w 21600"/>
              <a:gd name="T23" fmla="*/ 4009 h 21600"/>
              <a:gd name="T24" fmla="*/ 3578 w 21600"/>
              <a:gd name="T25" fmla="*/ 3007 h 21600"/>
              <a:gd name="T26" fmla="*/ 5463 w 21600"/>
              <a:gd name="T27" fmla="*/ 1968 h 21600"/>
              <a:gd name="T28" fmla="*/ 8078 w 21600"/>
              <a:gd name="T29" fmla="*/ 1968 h 21600"/>
              <a:gd name="T30" fmla="*/ 10568 w 21600"/>
              <a:gd name="T31" fmla="*/ 2476 h 21600"/>
              <a:gd name="T32" fmla="*/ 12303 w 21600"/>
              <a:gd name="T33" fmla="*/ 4407 h 21600"/>
              <a:gd name="T34" fmla="*/ 6781 w 21600"/>
              <a:gd name="T35" fmla="*/ 11545 h 21600"/>
              <a:gd name="T36" fmla="*/ 8652 w 21600"/>
              <a:gd name="T37" fmla="*/ 8160 h 21600"/>
              <a:gd name="T38" fmla="*/ 4731 w 21600"/>
              <a:gd name="T39" fmla="*/ 9111 h 21600"/>
              <a:gd name="T40" fmla="*/ 20496 w 21600"/>
              <a:gd name="T41" fmla="*/ 16952 h 21600"/>
              <a:gd name="T42" fmla="*/ 20833 w 21600"/>
              <a:gd name="T43" fmla="*/ 19141 h 21600"/>
              <a:gd name="T44" fmla="*/ 19199 w 21600"/>
              <a:gd name="T45" fmla="*/ 20968 h 21600"/>
              <a:gd name="T46" fmla="*/ 17373 w 21600"/>
              <a:gd name="T47" fmla="*/ 20358 h 21600"/>
              <a:gd name="T48" fmla="*/ 16361 w 21600"/>
              <a:gd name="T49" fmla="*/ 21498 h 21600"/>
              <a:gd name="T50" fmla="*/ 14838 w 21600"/>
              <a:gd name="T51" fmla="*/ 19355 h 21600"/>
              <a:gd name="T52" fmla="*/ 13087 w 21600"/>
              <a:gd name="T53" fmla="*/ 18641 h 21600"/>
              <a:gd name="T54" fmla="*/ 12552 w 21600"/>
              <a:gd name="T55" fmla="*/ 16086 h 21600"/>
              <a:gd name="T56" fmla="*/ 13786 w 21600"/>
              <a:gd name="T57" fmla="*/ 14922 h 21600"/>
              <a:gd name="T58" fmla="*/ 13341 w 21600"/>
              <a:gd name="T59" fmla="*/ 13209 h 21600"/>
              <a:gd name="T60" fmla="*/ 14974 w 21600"/>
              <a:gd name="T61" fmla="*/ 11410 h 21600"/>
              <a:gd name="T62" fmla="*/ 16777 w 21600"/>
              <a:gd name="T63" fmla="*/ 12017 h 21600"/>
              <a:gd name="T64" fmla="*/ 17803 w 21600"/>
              <a:gd name="T65" fmla="*/ 10871 h 21600"/>
              <a:gd name="T66" fmla="*/ 19333 w 21600"/>
              <a:gd name="T67" fmla="*/ 13017 h 21600"/>
              <a:gd name="T68" fmla="*/ 21205 w 21600"/>
              <a:gd name="T69" fmla="*/ 14092 h 21600"/>
              <a:gd name="T70" fmla="*/ 21115 w 21600"/>
              <a:gd name="T71" fmla="*/ 16665 h 21600"/>
              <a:gd name="T72" fmla="*/ 20256 w 21600"/>
              <a:gd name="T73" fmla="*/ 7143 h 21600"/>
              <a:gd name="T74" fmla="*/ 19788 w 21600"/>
              <a:gd name="T75" fmla="*/ 8863 h 21600"/>
              <a:gd name="T76" fmla="*/ 18284 w 21600"/>
              <a:gd name="T77" fmla="*/ 8767 h 21600"/>
              <a:gd name="T78" fmla="*/ 17192 w 21600"/>
              <a:gd name="T79" fmla="*/ 8863 h 21600"/>
              <a:gd name="T80" fmla="*/ 15687 w 21600"/>
              <a:gd name="T81" fmla="*/ 9171 h 21600"/>
              <a:gd name="T82" fmla="*/ 15061 w 21600"/>
              <a:gd name="T83" fmla="*/ 7579 h 21600"/>
              <a:gd name="T84" fmla="*/ 13473 w 21600"/>
              <a:gd name="T85" fmla="*/ 5514 h 21600"/>
              <a:gd name="T86" fmla="*/ 14532 w 21600"/>
              <a:gd name="T87" fmla="*/ 3609 h 21600"/>
              <a:gd name="T88" fmla="*/ 14466 w 21600"/>
              <a:gd name="T89" fmla="*/ 1584 h 21600"/>
              <a:gd name="T90" fmla="*/ 16302 w 21600"/>
              <a:gd name="T91" fmla="*/ 296 h 21600"/>
              <a:gd name="T92" fmla="*/ 17563 w 21600"/>
              <a:gd name="T93" fmla="*/ 1028 h 21600"/>
              <a:gd name="T94" fmla="*/ 18385 w 21600"/>
              <a:gd name="T95" fmla="*/ 0 h 21600"/>
              <a:gd name="T96" fmla="*/ 20164 w 21600"/>
              <a:gd name="T97" fmla="*/ 1372 h 21600"/>
              <a:gd name="T98" fmla="*/ 21181 w 21600"/>
              <a:gd name="T99" fmla="*/ 3233 h 21600"/>
              <a:gd name="T100" fmla="*/ 21136 w 21600"/>
              <a:gd name="T101" fmla="*/ 5935 h 21600"/>
              <a:gd name="T102" fmla="*/ 17081 w 21600"/>
              <a:gd name="T103" fmla="*/ 17802 h 21600"/>
              <a:gd name="T104" fmla="*/ 16135 w 21600"/>
              <a:gd name="T105" fmla="*/ 15038 h 21600"/>
              <a:gd name="T106" fmla="*/ 18399 w 21600"/>
              <a:gd name="T107" fmla="*/ 5887 h 21600"/>
              <a:gd name="T108" fmla="*/ 16292 w 21600"/>
              <a:gd name="T109" fmla="*/ 482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600" h="21600">
                <a:moveTo>
                  <a:pt x="11234" y="6152"/>
                </a:moveTo>
                <a:cubicBezTo>
                  <a:pt x="11406" y="6502"/>
                  <a:pt x="11552" y="6917"/>
                  <a:pt x="11672" y="7395"/>
                </a:cubicBezTo>
                <a:cubicBezTo>
                  <a:pt x="11747" y="7412"/>
                  <a:pt x="11886" y="7434"/>
                  <a:pt x="12089" y="7462"/>
                </a:cubicBezTo>
                <a:cubicBezTo>
                  <a:pt x="12291" y="7488"/>
                  <a:pt x="12501" y="7527"/>
                  <a:pt x="12715" y="7578"/>
                </a:cubicBezTo>
                <a:cubicBezTo>
                  <a:pt x="12929" y="7626"/>
                  <a:pt x="13120" y="7680"/>
                  <a:pt x="13289" y="7731"/>
                </a:cubicBezTo>
                <a:cubicBezTo>
                  <a:pt x="13459" y="7787"/>
                  <a:pt x="13543" y="7849"/>
                  <a:pt x="13543" y="7923"/>
                </a:cubicBezTo>
                <a:lnTo>
                  <a:pt x="13543" y="10328"/>
                </a:lnTo>
                <a:cubicBezTo>
                  <a:pt x="13543" y="10416"/>
                  <a:pt x="13459" y="10495"/>
                  <a:pt x="13289" y="10549"/>
                </a:cubicBezTo>
                <a:cubicBezTo>
                  <a:pt x="13120" y="10611"/>
                  <a:pt x="12929" y="10659"/>
                  <a:pt x="12715" y="10707"/>
                </a:cubicBezTo>
                <a:cubicBezTo>
                  <a:pt x="12501" y="10752"/>
                  <a:pt x="12289" y="10783"/>
                  <a:pt x="12077" y="10800"/>
                </a:cubicBezTo>
                <a:cubicBezTo>
                  <a:pt x="11867" y="10820"/>
                  <a:pt x="11731" y="10837"/>
                  <a:pt x="11672" y="10857"/>
                </a:cubicBezTo>
                <a:cubicBezTo>
                  <a:pt x="11566" y="11243"/>
                  <a:pt x="11430" y="11639"/>
                  <a:pt x="11255" y="12045"/>
                </a:cubicBezTo>
                <a:cubicBezTo>
                  <a:pt x="11430" y="12325"/>
                  <a:pt x="11594" y="12596"/>
                  <a:pt x="11757" y="12864"/>
                </a:cubicBezTo>
                <a:cubicBezTo>
                  <a:pt x="11919" y="13127"/>
                  <a:pt x="12100" y="13395"/>
                  <a:pt x="12303" y="13655"/>
                </a:cubicBezTo>
                <a:lnTo>
                  <a:pt x="12326" y="13787"/>
                </a:lnTo>
                <a:cubicBezTo>
                  <a:pt x="12326" y="13841"/>
                  <a:pt x="12249" y="13977"/>
                  <a:pt x="12096" y="14194"/>
                </a:cubicBezTo>
                <a:cubicBezTo>
                  <a:pt x="11940" y="14411"/>
                  <a:pt x="11762" y="14637"/>
                  <a:pt x="11559" y="14877"/>
                </a:cubicBezTo>
                <a:cubicBezTo>
                  <a:pt x="11357" y="15117"/>
                  <a:pt x="11166" y="15326"/>
                  <a:pt x="10992" y="15513"/>
                </a:cubicBezTo>
                <a:cubicBezTo>
                  <a:pt x="10813" y="15696"/>
                  <a:pt x="10702" y="15789"/>
                  <a:pt x="10658" y="15789"/>
                </a:cubicBezTo>
                <a:cubicBezTo>
                  <a:pt x="10643" y="15789"/>
                  <a:pt x="10566" y="15727"/>
                  <a:pt x="10427" y="15606"/>
                </a:cubicBezTo>
                <a:cubicBezTo>
                  <a:pt x="10288" y="15484"/>
                  <a:pt x="10135" y="15346"/>
                  <a:pt x="9966" y="15188"/>
                </a:cubicBezTo>
                <a:cubicBezTo>
                  <a:pt x="9796" y="15030"/>
                  <a:pt x="9638" y="14886"/>
                  <a:pt x="9493" y="14747"/>
                </a:cubicBezTo>
                <a:cubicBezTo>
                  <a:pt x="9344" y="14615"/>
                  <a:pt x="9250" y="14524"/>
                  <a:pt x="9205" y="14476"/>
                </a:cubicBezTo>
                <a:cubicBezTo>
                  <a:pt x="8866" y="14685"/>
                  <a:pt x="8537" y="14852"/>
                  <a:pt x="8212" y="14979"/>
                </a:cubicBezTo>
                <a:cubicBezTo>
                  <a:pt x="8212" y="15069"/>
                  <a:pt x="8200" y="15236"/>
                  <a:pt x="8179" y="15476"/>
                </a:cubicBezTo>
                <a:cubicBezTo>
                  <a:pt x="8156" y="15721"/>
                  <a:pt x="8127" y="15976"/>
                  <a:pt x="8090" y="16241"/>
                </a:cubicBezTo>
                <a:cubicBezTo>
                  <a:pt x="8052" y="16509"/>
                  <a:pt x="8005" y="16744"/>
                  <a:pt x="7948" y="16944"/>
                </a:cubicBezTo>
                <a:cubicBezTo>
                  <a:pt x="7892" y="17148"/>
                  <a:pt x="7833" y="17249"/>
                  <a:pt x="7774" y="17249"/>
                </a:cubicBezTo>
                <a:lnTo>
                  <a:pt x="5769" y="17249"/>
                </a:lnTo>
                <a:cubicBezTo>
                  <a:pt x="5708" y="17249"/>
                  <a:pt x="5651" y="17147"/>
                  <a:pt x="5595" y="16944"/>
                </a:cubicBezTo>
                <a:cubicBezTo>
                  <a:pt x="5538" y="16744"/>
                  <a:pt x="5494" y="16509"/>
                  <a:pt x="5463" y="16241"/>
                </a:cubicBezTo>
                <a:cubicBezTo>
                  <a:pt x="5435" y="15976"/>
                  <a:pt x="5406" y="15721"/>
                  <a:pt x="5385" y="15484"/>
                </a:cubicBezTo>
                <a:cubicBezTo>
                  <a:pt x="5362" y="15244"/>
                  <a:pt x="5352" y="15078"/>
                  <a:pt x="5352" y="14979"/>
                </a:cubicBezTo>
                <a:cubicBezTo>
                  <a:pt x="5013" y="14871"/>
                  <a:pt x="4682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9" y="15321"/>
                  <a:pt x="3213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3" y="15513"/>
                </a:cubicBezTo>
                <a:cubicBezTo>
                  <a:pt x="2396" y="15326"/>
                  <a:pt x="2212" y="15117"/>
                  <a:pt x="2022" y="14877"/>
                </a:cubicBezTo>
                <a:cubicBezTo>
                  <a:pt x="1829" y="14637"/>
                  <a:pt x="1657" y="14411"/>
                  <a:pt x="1504" y="14194"/>
                </a:cubicBezTo>
                <a:cubicBezTo>
                  <a:pt x="1349" y="13977"/>
                  <a:pt x="1273" y="13841"/>
                  <a:pt x="1273" y="13787"/>
                </a:cubicBezTo>
                <a:cubicBezTo>
                  <a:pt x="1273" y="13771"/>
                  <a:pt x="1320" y="13677"/>
                  <a:pt x="1419" y="13511"/>
                </a:cubicBezTo>
                <a:cubicBezTo>
                  <a:pt x="1516" y="13347"/>
                  <a:pt x="1629" y="13163"/>
                  <a:pt x="1751" y="12971"/>
                </a:cubicBezTo>
                <a:cubicBezTo>
                  <a:pt x="1876" y="12777"/>
                  <a:pt x="1991" y="12590"/>
                  <a:pt x="2100" y="12415"/>
                </a:cubicBezTo>
                <a:cubicBezTo>
                  <a:pt x="2210" y="12240"/>
                  <a:pt x="2278" y="12127"/>
                  <a:pt x="2309" y="12071"/>
                </a:cubicBezTo>
                <a:cubicBezTo>
                  <a:pt x="2135" y="11687"/>
                  <a:pt x="1989" y="11260"/>
                  <a:pt x="1869" y="10800"/>
                </a:cubicBezTo>
                <a:cubicBezTo>
                  <a:pt x="1794" y="10783"/>
                  <a:pt x="1655" y="10761"/>
                  <a:pt x="1452" y="10732"/>
                </a:cubicBezTo>
                <a:cubicBezTo>
                  <a:pt x="1250" y="10707"/>
                  <a:pt x="1043" y="10676"/>
                  <a:pt x="826" y="10639"/>
                </a:cubicBezTo>
                <a:cubicBezTo>
                  <a:pt x="612" y="10602"/>
                  <a:pt x="421" y="10554"/>
                  <a:pt x="252" y="10498"/>
                </a:cubicBezTo>
                <a:cubicBezTo>
                  <a:pt x="82" y="10439"/>
                  <a:pt x="0" y="10374"/>
                  <a:pt x="0" y="10300"/>
                </a:cubicBezTo>
                <a:lnTo>
                  <a:pt x="0" y="7869"/>
                </a:lnTo>
                <a:cubicBezTo>
                  <a:pt x="0" y="7798"/>
                  <a:pt x="82" y="7725"/>
                  <a:pt x="252" y="7660"/>
                </a:cubicBezTo>
                <a:cubicBezTo>
                  <a:pt x="421" y="7590"/>
                  <a:pt x="617" y="7539"/>
                  <a:pt x="838" y="7502"/>
                </a:cubicBezTo>
                <a:cubicBezTo>
                  <a:pt x="1059" y="7468"/>
                  <a:pt x="1273" y="7434"/>
                  <a:pt x="1476" y="7409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2" y="6926"/>
                  <a:pt x="2121" y="6531"/>
                  <a:pt x="2309" y="6178"/>
                </a:cubicBezTo>
                <a:cubicBezTo>
                  <a:pt x="2135" y="5901"/>
                  <a:pt x="1965" y="5621"/>
                  <a:pt x="1796" y="5347"/>
                </a:cubicBezTo>
                <a:cubicBezTo>
                  <a:pt x="1629" y="5074"/>
                  <a:pt x="1452" y="4803"/>
                  <a:pt x="1273" y="4543"/>
                </a:cubicBezTo>
                <a:lnTo>
                  <a:pt x="1229" y="4407"/>
                </a:lnTo>
                <a:cubicBezTo>
                  <a:pt x="1229" y="4354"/>
                  <a:pt x="1304" y="4221"/>
                  <a:pt x="1457" y="4009"/>
                </a:cubicBezTo>
                <a:cubicBezTo>
                  <a:pt x="1612" y="3797"/>
                  <a:pt x="1789" y="3574"/>
                  <a:pt x="1987" y="3334"/>
                </a:cubicBezTo>
                <a:cubicBezTo>
                  <a:pt x="2187" y="3094"/>
                  <a:pt x="2375" y="2883"/>
                  <a:pt x="2551" y="2696"/>
                </a:cubicBezTo>
                <a:cubicBezTo>
                  <a:pt x="2728" y="2515"/>
                  <a:pt x="2839" y="2419"/>
                  <a:pt x="2883" y="2419"/>
                </a:cubicBezTo>
                <a:cubicBezTo>
                  <a:pt x="2900" y="2419"/>
                  <a:pt x="2975" y="2479"/>
                  <a:pt x="3114" y="2597"/>
                </a:cubicBezTo>
                <a:cubicBezTo>
                  <a:pt x="3253" y="2713"/>
                  <a:pt x="3408" y="2851"/>
                  <a:pt x="3578" y="3007"/>
                </a:cubicBezTo>
                <a:cubicBezTo>
                  <a:pt x="3745" y="3165"/>
                  <a:pt x="3907" y="3320"/>
                  <a:pt x="4060" y="3470"/>
                </a:cubicBezTo>
                <a:cubicBezTo>
                  <a:pt x="4215" y="3617"/>
                  <a:pt x="4307" y="3707"/>
                  <a:pt x="4336" y="3744"/>
                </a:cubicBezTo>
                <a:cubicBezTo>
                  <a:pt x="4660" y="3518"/>
                  <a:pt x="4999" y="3354"/>
                  <a:pt x="5352" y="3244"/>
                </a:cubicBezTo>
                <a:cubicBezTo>
                  <a:pt x="5352" y="3173"/>
                  <a:pt x="5362" y="3004"/>
                  <a:pt x="5385" y="2747"/>
                </a:cubicBezTo>
                <a:cubicBezTo>
                  <a:pt x="5406" y="2484"/>
                  <a:pt x="5435" y="2225"/>
                  <a:pt x="5463" y="1968"/>
                </a:cubicBezTo>
                <a:cubicBezTo>
                  <a:pt x="5494" y="1708"/>
                  <a:pt x="5534" y="1476"/>
                  <a:pt x="5583" y="1264"/>
                </a:cubicBezTo>
                <a:cubicBezTo>
                  <a:pt x="5630" y="1053"/>
                  <a:pt x="5694" y="948"/>
                  <a:pt x="5769" y="948"/>
                </a:cubicBezTo>
                <a:lnTo>
                  <a:pt x="7774" y="948"/>
                </a:lnTo>
                <a:cubicBezTo>
                  <a:pt x="7833" y="948"/>
                  <a:pt x="7892" y="1053"/>
                  <a:pt x="7948" y="1264"/>
                </a:cubicBezTo>
                <a:cubicBezTo>
                  <a:pt x="8005" y="1476"/>
                  <a:pt x="8047" y="1708"/>
                  <a:pt x="8078" y="1968"/>
                </a:cubicBezTo>
                <a:cubicBezTo>
                  <a:pt x="8109" y="2225"/>
                  <a:pt x="8134" y="2484"/>
                  <a:pt x="8156" y="2747"/>
                </a:cubicBezTo>
                <a:cubicBezTo>
                  <a:pt x="8179" y="3004"/>
                  <a:pt x="8198" y="3173"/>
                  <a:pt x="8212" y="3244"/>
                </a:cubicBezTo>
                <a:cubicBezTo>
                  <a:pt x="8551" y="3354"/>
                  <a:pt x="8873" y="3512"/>
                  <a:pt x="9182" y="3715"/>
                </a:cubicBezTo>
                <a:cubicBezTo>
                  <a:pt x="9415" y="3512"/>
                  <a:pt x="9650" y="3306"/>
                  <a:pt x="9886" y="3106"/>
                </a:cubicBezTo>
                <a:cubicBezTo>
                  <a:pt x="10123" y="2899"/>
                  <a:pt x="10352" y="2691"/>
                  <a:pt x="10568" y="2476"/>
                </a:cubicBezTo>
                <a:lnTo>
                  <a:pt x="10658" y="2419"/>
                </a:lnTo>
                <a:cubicBezTo>
                  <a:pt x="10688" y="2419"/>
                  <a:pt x="10792" y="2518"/>
                  <a:pt x="10968" y="2710"/>
                </a:cubicBezTo>
                <a:cubicBezTo>
                  <a:pt x="11145" y="2905"/>
                  <a:pt x="11331" y="3117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3" y="4221"/>
                  <a:pt x="12303" y="4354"/>
                  <a:pt x="12303" y="4407"/>
                </a:cubicBezTo>
                <a:cubicBezTo>
                  <a:pt x="12303" y="4444"/>
                  <a:pt x="12253" y="4543"/>
                  <a:pt x="12152" y="4712"/>
                </a:cubicBezTo>
                <a:cubicBezTo>
                  <a:pt x="12049" y="4879"/>
                  <a:pt x="11936" y="5057"/>
                  <a:pt x="11813" y="5251"/>
                </a:cubicBezTo>
                <a:cubicBezTo>
                  <a:pt x="11689" y="5446"/>
                  <a:pt x="11569" y="5630"/>
                  <a:pt x="11453" y="5808"/>
                </a:cubicBezTo>
                <a:cubicBezTo>
                  <a:pt x="11335" y="5983"/>
                  <a:pt x="11260" y="6096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70" y="11356"/>
                </a:cubicBezTo>
                <a:cubicBezTo>
                  <a:pt x="7819" y="11229"/>
                  <a:pt x="8036" y="11057"/>
                  <a:pt x="8219" y="10837"/>
                </a:cubicBezTo>
                <a:cubicBezTo>
                  <a:pt x="8403" y="10616"/>
                  <a:pt x="8546" y="10357"/>
                  <a:pt x="8652" y="10060"/>
                </a:cubicBezTo>
                <a:cubicBezTo>
                  <a:pt x="8758" y="9761"/>
                  <a:pt x="8810" y="9447"/>
                  <a:pt x="8810" y="9111"/>
                </a:cubicBezTo>
                <a:cubicBezTo>
                  <a:pt x="8810" y="8778"/>
                  <a:pt x="8758" y="8459"/>
                  <a:pt x="8652" y="8160"/>
                </a:cubicBezTo>
                <a:cubicBezTo>
                  <a:pt x="8546" y="7858"/>
                  <a:pt x="8403" y="7592"/>
                  <a:pt x="8219" y="7372"/>
                </a:cubicBezTo>
                <a:cubicBezTo>
                  <a:pt x="8036" y="7152"/>
                  <a:pt x="7819" y="6980"/>
                  <a:pt x="7570" y="6847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7" y="6889"/>
                  <a:pt x="5329" y="7367"/>
                </a:cubicBezTo>
                <a:cubicBezTo>
                  <a:pt x="4931" y="7844"/>
                  <a:pt x="4731" y="8425"/>
                  <a:pt x="4731" y="9111"/>
                </a:cubicBezTo>
                <a:cubicBezTo>
                  <a:pt x="4731" y="9448"/>
                  <a:pt x="4785" y="9761"/>
                  <a:pt x="4896" y="10060"/>
                </a:cubicBezTo>
                <a:cubicBezTo>
                  <a:pt x="5004" y="10357"/>
                  <a:pt x="5150" y="10616"/>
                  <a:pt x="5334" y="10837"/>
                </a:cubicBezTo>
                <a:cubicBezTo>
                  <a:pt x="5517" y="11057"/>
                  <a:pt x="5736" y="11229"/>
                  <a:pt x="5988" y="11356"/>
                </a:cubicBezTo>
                <a:cubicBezTo>
                  <a:pt x="6240" y="11480"/>
                  <a:pt x="6501" y="11545"/>
                  <a:pt x="6781" y="11545"/>
                </a:cubicBezTo>
                <a:moveTo>
                  <a:pt x="20496" y="16952"/>
                </a:moveTo>
                <a:cubicBezTo>
                  <a:pt x="20428" y="17294"/>
                  <a:pt x="20341" y="17613"/>
                  <a:pt x="20235" y="17913"/>
                </a:cubicBezTo>
                <a:cubicBezTo>
                  <a:pt x="20251" y="17963"/>
                  <a:pt x="20294" y="18051"/>
                  <a:pt x="20364" y="18161"/>
                </a:cubicBezTo>
                <a:cubicBezTo>
                  <a:pt x="20437" y="18274"/>
                  <a:pt x="20508" y="18398"/>
                  <a:pt x="20574" y="18528"/>
                </a:cubicBezTo>
                <a:cubicBezTo>
                  <a:pt x="20642" y="18655"/>
                  <a:pt x="20701" y="18779"/>
                  <a:pt x="20755" y="18898"/>
                </a:cubicBezTo>
                <a:cubicBezTo>
                  <a:pt x="20807" y="19014"/>
                  <a:pt x="20833" y="19098"/>
                  <a:pt x="20833" y="19141"/>
                </a:cubicBezTo>
                <a:cubicBezTo>
                  <a:pt x="20833" y="19177"/>
                  <a:pt x="20762" y="19282"/>
                  <a:pt x="20626" y="19460"/>
                </a:cubicBezTo>
                <a:cubicBezTo>
                  <a:pt x="20487" y="19635"/>
                  <a:pt x="20324" y="19821"/>
                  <a:pt x="20141" y="20013"/>
                </a:cubicBezTo>
                <a:cubicBezTo>
                  <a:pt x="19957" y="20205"/>
                  <a:pt x="19778" y="20389"/>
                  <a:pt x="19611" y="20558"/>
                </a:cubicBezTo>
                <a:cubicBezTo>
                  <a:pt x="19442" y="20730"/>
                  <a:pt x="19333" y="20849"/>
                  <a:pt x="19289" y="20911"/>
                </a:cubicBezTo>
                <a:lnTo>
                  <a:pt x="19199" y="20968"/>
                </a:lnTo>
                <a:cubicBezTo>
                  <a:pt x="19169" y="20968"/>
                  <a:pt x="19107" y="20928"/>
                  <a:pt x="19013" y="20852"/>
                </a:cubicBezTo>
                <a:cubicBezTo>
                  <a:pt x="18919" y="20773"/>
                  <a:pt x="18823" y="20685"/>
                  <a:pt x="18726" y="20586"/>
                </a:cubicBezTo>
                <a:cubicBezTo>
                  <a:pt x="18630" y="20488"/>
                  <a:pt x="18533" y="20392"/>
                  <a:pt x="18439" y="20295"/>
                </a:cubicBezTo>
                <a:cubicBezTo>
                  <a:pt x="18345" y="20199"/>
                  <a:pt x="18284" y="20137"/>
                  <a:pt x="18253" y="20101"/>
                </a:cubicBezTo>
                <a:cubicBezTo>
                  <a:pt x="17975" y="20208"/>
                  <a:pt x="17681" y="20295"/>
                  <a:pt x="17373" y="20358"/>
                </a:cubicBezTo>
                <a:cubicBezTo>
                  <a:pt x="17359" y="20411"/>
                  <a:pt x="17323" y="20510"/>
                  <a:pt x="17274" y="20649"/>
                </a:cubicBezTo>
                <a:cubicBezTo>
                  <a:pt x="17220" y="20787"/>
                  <a:pt x="17161" y="20925"/>
                  <a:pt x="17097" y="21061"/>
                </a:cubicBezTo>
                <a:cubicBezTo>
                  <a:pt x="17034" y="21196"/>
                  <a:pt x="16973" y="21320"/>
                  <a:pt x="16911" y="21431"/>
                </a:cubicBezTo>
                <a:cubicBezTo>
                  <a:pt x="16853" y="21546"/>
                  <a:pt x="16798" y="21600"/>
                  <a:pt x="16754" y="21600"/>
                </a:cubicBezTo>
                <a:cubicBezTo>
                  <a:pt x="16709" y="21600"/>
                  <a:pt x="16577" y="21569"/>
                  <a:pt x="16361" y="21498"/>
                </a:cubicBezTo>
                <a:cubicBezTo>
                  <a:pt x="16142" y="21431"/>
                  <a:pt x="15906" y="21349"/>
                  <a:pt x="15655" y="21247"/>
                </a:cubicBezTo>
                <a:cubicBezTo>
                  <a:pt x="15405" y="21148"/>
                  <a:pt x="15179" y="21044"/>
                  <a:pt x="14979" y="20931"/>
                </a:cubicBezTo>
                <a:cubicBezTo>
                  <a:pt x="14779" y="20818"/>
                  <a:pt x="14680" y="20719"/>
                  <a:pt x="14680" y="20629"/>
                </a:cubicBezTo>
                <a:cubicBezTo>
                  <a:pt x="14680" y="20420"/>
                  <a:pt x="14699" y="20205"/>
                  <a:pt x="14737" y="19985"/>
                </a:cubicBezTo>
                <a:cubicBezTo>
                  <a:pt x="14774" y="19765"/>
                  <a:pt x="14810" y="19556"/>
                  <a:pt x="14838" y="19355"/>
                </a:cubicBezTo>
                <a:cubicBezTo>
                  <a:pt x="14718" y="19248"/>
                  <a:pt x="14612" y="19129"/>
                  <a:pt x="14518" y="18999"/>
                </a:cubicBezTo>
                <a:cubicBezTo>
                  <a:pt x="14424" y="18870"/>
                  <a:pt x="14339" y="18731"/>
                  <a:pt x="14263" y="18587"/>
                </a:cubicBezTo>
                <a:cubicBezTo>
                  <a:pt x="14092" y="18607"/>
                  <a:pt x="13920" y="18618"/>
                  <a:pt x="13750" y="18630"/>
                </a:cubicBezTo>
                <a:cubicBezTo>
                  <a:pt x="13583" y="18638"/>
                  <a:pt x="13414" y="18641"/>
                  <a:pt x="13251" y="18641"/>
                </a:cubicBezTo>
                <a:lnTo>
                  <a:pt x="13087" y="18641"/>
                </a:lnTo>
                <a:cubicBezTo>
                  <a:pt x="13037" y="18641"/>
                  <a:pt x="13007" y="18590"/>
                  <a:pt x="12990" y="18491"/>
                </a:cubicBezTo>
                <a:cubicBezTo>
                  <a:pt x="12976" y="18418"/>
                  <a:pt x="12945" y="18260"/>
                  <a:pt x="12901" y="18011"/>
                </a:cubicBezTo>
                <a:cubicBezTo>
                  <a:pt x="12856" y="17763"/>
                  <a:pt x="12804" y="17503"/>
                  <a:pt x="12748" y="17229"/>
                </a:cubicBezTo>
                <a:cubicBezTo>
                  <a:pt x="12691" y="16953"/>
                  <a:pt x="12644" y="16704"/>
                  <a:pt x="12609" y="16478"/>
                </a:cubicBezTo>
                <a:cubicBezTo>
                  <a:pt x="12569" y="16252"/>
                  <a:pt x="12552" y="16123"/>
                  <a:pt x="12552" y="16086"/>
                </a:cubicBezTo>
                <a:cubicBezTo>
                  <a:pt x="12552" y="16032"/>
                  <a:pt x="12602" y="15973"/>
                  <a:pt x="12703" y="15911"/>
                </a:cubicBezTo>
                <a:cubicBezTo>
                  <a:pt x="12804" y="15849"/>
                  <a:pt x="12922" y="15784"/>
                  <a:pt x="13054" y="15713"/>
                </a:cubicBezTo>
                <a:cubicBezTo>
                  <a:pt x="13183" y="15645"/>
                  <a:pt x="13310" y="15592"/>
                  <a:pt x="13430" y="15546"/>
                </a:cubicBezTo>
                <a:cubicBezTo>
                  <a:pt x="13550" y="15501"/>
                  <a:pt x="13633" y="15470"/>
                  <a:pt x="13677" y="15453"/>
                </a:cubicBezTo>
                <a:cubicBezTo>
                  <a:pt x="13708" y="15241"/>
                  <a:pt x="13743" y="15069"/>
                  <a:pt x="13786" y="14922"/>
                </a:cubicBezTo>
                <a:cubicBezTo>
                  <a:pt x="13826" y="14778"/>
                  <a:pt x="13885" y="14615"/>
                  <a:pt x="13960" y="14423"/>
                </a:cubicBezTo>
                <a:cubicBezTo>
                  <a:pt x="13929" y="14389"/>
                  <a:pt x="13882" y="14310"/>
                  <a:pt x="13814" y="14194"/>
                </a:cubicBezTo>
                <a:cubicBezTo>
                  <a:pt x="13746" y="14075"/>
                  <a:pt x="13677" y="13951"/>
                  <a:pt x="13604" y="13824"/>
                </a:cubicBezTo>
                <a:cubicBezTo>
                  <a:pt x="13534" y="13694"/>
                  <a:pt x="13470" y="13567"/>
                  <a:pt x="13419" y="13446"/>
                </a:cubicBezTo>
                <a:cubicBezTo>
                  <a:pt x="13367" y="13325"/>
                  <a:pt x="13341" y="13243"/>
                  <a:pt x="13341" y="13209"/>
                </a:cubicBezTo>
                <a:cubicBezTo>
                  <a:pt x="13341" y="13172"/>
                  <a:pt x="13409" y="13065"/>
                  <a:pt x="13548" y="12887"/>
                </a:cubicBezTo>
                <a:cubicBezTo>
                  <a:pt x="13687" y="12715"/>
                  <a:pt x="13849" y="12531"/>
                  <a:pt x="14033" y="12336"/>
                </a:cubicBezTo>
                <a:cubicBezTo>
                  <a:pt x="14216" y="12144"/>
                  <a:pt x="14393" y="11961"/>
                  <a:pt x="14562" y="11797"/>
                </a:cubicBezTo>
                <a:cubicBezTo>
                  <a:pt x="14732" y="11628"/>
                  <a:pt x="14838" y="11517"/>
                  <a:pt x="14883" y="11467"/>
                </a:cubicBezTo>
                <a:lnTo>
                  <a:pt x="14974" y="11410"/>
                </a:lnTo>
                <a:cubicBezTo>
                  <a:pt x="15005" y="11410"/>
                  <a:pt x="15066" y="11450"/>
                  <a:pt x="15160" y="11526"/>
                </a:cubicBezTo>
                <a:cubicBezTo>
                  <a:pt x="15254" y="11599"/>
                  <a:pt x="15349" y="11690"/>
                  <a:pt x="15447" y="11789"/>
                </a:cubicBezTo>
                <a:cubicBezTo>
                  <a:pt x="15544" y="11887"/>
                  <a:pt x="15640" y="11983"/>
                  <a:pt x="15735" y="12076"/>
                </a:cubicBezTo>
                <a:cubicBezTo>
                  <a:pt x="15829" y="12175"/>
                  <a:pt x="15890" y="12237"/>
                  <a:pt x="15921" y="12277"/>
                </a:cubicBezTo>
                <a:cubicBezTo>
                  <a:pt x="16184" y="12167"/>
                  <a:pt x="16469" y="12082"/>
                  <a:pt x="16777" y="12017"/>
                </a:cubicBezTo>
                <a:cubicBezTo>
                  <a:pt x="16791" y="11964"/>
                  <a:pt x="16827" y="11868"/>
                  <a:pt x="16878" y="11726"/>
                </a:cubicBezTo>
                <a:cubicBezTo>
                  <a:pt x="16930" y="11588"/>
                  <a:pt x="16991" y="11450"/>
                  <a:pt x="17064" y="11317"/>
                </a:cubicBezTo>
                <a:cubicBezTo>
                  <a:pt x="17135" y="11178"/>
                  <a:pt x="17201" y="11057"/>
                  <a:pt x="17262" y="10941"/>
                </a:cubicBezTo>
                <a:cubicBezTo>
                  <a:pt x="17321" y="10831"/>
                  <a:pt x="17373" y="10775"/>
                  <a:pt x="17420" y="10775"/>
                </a:cubicBezTo>
                <a:cubicBezTo>
                  <a:pt x="17448" y="10775"/>
                  <a:pt x="17575" y="10806"/>
                  <a:pt x="17803" y="10871"/>
                </a:cubicBezTo>
                <a:cubicBezTo>
                  <a:pt x="18027" y="10930"/>
                  <a:pt x="18265" y="11015"/>
                  <a:pt x="18517" y="11119"/>
                </a:cubicBezTo>
                <a:cubicBezTo>
                  <a:pt x="18768" y="11224"/>
                  <a:pt x="18997" y="11328"/>
                  <a:pt x="19199" y="11438"/>
                </a:cubicBezTo>
                <a:cubicBezTo>
                  <a:pt x="19402" y="11546"/>
                  <a:pt x="19503" y="11647"/>
                  <a:pt x="19503" y="11746"/>
                </a:cubicBezTo>
                <a:cubicBezTo>
                  <a:pt x="19503" y="11955"/>
                  <a:pt x="19482" y="12167"/>
                  <a:pt x="19442" y="12384"/>
                </a:cubicBezTo>
                <a:cubicBezTo>
                  <a:pt x="19399" y="12599"/>
                  <a:pt x="19364" y="12810"/>
                  <a:pt x="19333" y="13017"/>
                </a:cubicBezTo>
                <a:cubicBezTo>
                  <a:pt x="19453" y="13124"/>
                  <a:pt x="19562" y="13245"/>
                  <a:pt x="19656" y="13375"/>
                </a:cubicBezTo>
                <a:cubicBezTo>
                  <a:pt x="19750" y="13505"/>
                  <a:pt x="19835" y="13643"/>
                  <a:pt x="19910" y="13787"/>
                </a:cubicBezTo>
                <a:cubicBezTo>
                  <a:pt x="20096" y="13771"/>
                  <a:pt x="20282" y="13756"/>
                  <a:pt x="20466" y="13748"/>
                </a:cubicBezTo>
                <a:cubicBezTo>
                  <a:pt x="20651" y="13737"/>
                  <a:pt x="20830" y="13734"/>
                  <a:pt x="21002" y="13734"/>
                </a:cubicBezTo>
                <a:cubicBezTo>
                  <a:pt x="21061" y="13734"/>
                  <a:pt x="21129" y="13852"/>
                  <a:pt x="21205" y="14092"/>
                </a:cubicBezTo>
                <a:cubicBezTo>
                  <a:pt x="21280" y="14333"/>
                  <a:pt x="21346" y="14604"/>
                  <a:pt x="21402" y="14911"/>
                </a:cubicBezTo>
                <a:cubicBezTo>
                  <a:pt x="21459" y="15216"/>
                  <a:pt x="21506" y="15507"/>
                  <a:pt x="21544" y="15784"/>
                </a:cubicBezTo>
                <a:cubicBezTo>
                  <a:pt x="21581" y="16058"/>
                  <a:pt x="21600" y="16236"/>
                  <a:pt x="21600" y="16315"/>
                </a:cubicBezTo>
                <a:cubicBezTo>
                  <a:pt x="21600" y="16371"/>
                  <a:pt x="21548" y="16427"/>
                  <a:pt x="21447" y="16492"/>
                </a:cubicBezTo>
                <a:cubicBezTo>
                  <a:pt x="21346" y="16555"/>
                  <a:pt x="21235" y="16614"/>
                  <a:pt x="21115" y="16665"/>
                </a:cubicBezTo>
                <a:cubicBezTo>
                  <a:pt x="20995" y="16721"/>
                  <a:pt x="20873" y="16777"/>
                  <a:pt x="20748" y="16837"/>
                </a:cubicBezTo>
                <a:cubicBezTo>
                  <a:pt x="20623" y="16893"/>
                  <a:pt x="20541" y="16933"/>
                  <a:pt x="20496" y="16952"/>
                </a:cubicBezTo>
                <a:moveTo>
                  <a:pt x="20515" y="6070"/>
                </a:moveTo>
                <a:cubicBezTo>
                  <a:pt x="20416" y="6395"/>
                  <a:pt x="20301" y="6678"/>
                  <a:pt x="20164" y="6920"/>
                </a:cubicBezTo>
                <a:cubicBezTo>
                  <a:pt x="20181" y="6960"/>
                  <a:pt x="20211" y="7030"/>
                  <a:pt x="20256" y="7143"/>
                </a:cubicBezTo>
                <a:cubicBezTo>
                  <a:pt x="20301" y="7256"/>
                  <a:pt x="20353" y="7378"/>
                  <a:pt x="20409" y="7510"/>
                </a:cubicBezTo>
                <a:cubicBezTo>
                  <a:pt x="20463" y="7640"/>
                  <a:pt x="20510" y="7759"/>
                  <a:pt x="20550" y="7869"/>
                </a:cubicBezTo>
                <a:cubicBezTo>
                  <a:pt x="20586" y="7974"/>
                  <a:pt x="20604" y="8041"/>
                  <a:pt x="20604" y="8058"/>
                </a:cubicBezTo>
                <a:cubicBezTo>
                  <a:pt x="20604" y="8112"/>
                  <a:pt x="20520" y="8216"/>
                  <a:pt x="20353" y="8375"/>
                </a:cubicBezTo>
                <a:cubicBezTo>
                  <a:pt x="20183" y="8533"/>
                  <a:pt x="19995" y="8696"/>
                  <a:pt x="19788" y="8863"/>
                </a:cubicBezTo>
                <a:cubicBezTo>
                  <a:pt x="19581" y="9027"/>
                  <a:pt x="19388" y="9176"/>
                  <a:pt x="19209" y="9309"/>
                </a:cubicBezTo>
                <a:cubicBezTo>
                  <a:pt x="19027" y="9439"/>
                  <a:pt x="18931" y="9501"/>
                  <a:pt x="18914" y="9501"/>
                </a:cubicBezTo>
                <a:cubicBezTo>
                  <a:pt x="18886" y="9501"/>
                  <a:pt x="18832" y="9462"/>
                  <a:pt x="18757" y="9374"/>
                </a:cubicBezTo>
                <a:cubicBezTo>
                  <a:pt x="18684" y="9289"/>
                  <a:pt x="18601" y="9193"/>
                  <a:pt x="18514" y="9083"/>
                </a:cubicBezTo>
                <a:cubicBezTo>
                  <a:pt x="18430" y="8979"/>
                  <a:pt x="18352" y="8871"/>
                  <a:pt x="18284" y="8767"/>
                </a:cubicBezTo>
                <a:cubicBezTo>
                  <a:pt x="18215" y="8663"/>
                  <a:pt x="18168" y="8592"/>
                  <a:pt x="18138" y="8558"/>
                </a:cubicBezTo>
                <a:cubicBezTo>
                  <a:pt x="18032" y="8592"/>
                  <a:pt x="17926" y="8620"/>
                  <a:pt x="17815" y="8640"/>
                </a:cubicBezTo>
                <a:cubicBezTo>
                  <a:pt x="17707" y="8657"/>
                  <a:pt x="17596" y="8657"/>
                  <a:pt x="17483" y="8640"/>
                </a:cubicBezTo>
                <a:lnTo>
                  <a:pt x="17326" y="8640"/>
                </a:lnTo>
                <a:cubicBezTo>
                  <a:pt x="17297" y="8674"/>
                  <a:pt x="17250" y="8750"/>
                  <a:pt x="17192" y="8863"/>
                </a:cubicBezTo>
                <a:cubicBezTo>
                  <a:pt x="17130" y="8973"/>
                  <a:pt x="17067" y="9092"/>
                  <a:pt x="16994" y="9213"/>
                </a:cubicBezTo>
                <a:cubicBezTo>
                  <a:pt x="16923" y="9335"/>
                  <a:pt x="16853" y="9442"/>
                  <a:pt x="16784" y="9529"/>
                </a:cubicBezTo>
                <a:cubicBezTo>
                  <a:pt x="16718" y="9620"/>
                  <a:pt x="16669" y="9668"/>
                  <a:pt x="16638" y="9668"/>
                </a:cubicBezTo>
                <a:cubicBezTo>
                  <a:pt x="16610" y="9668"/>
                  <a:pt x="16495" y="9617"/>
                  <a:pt x="16302" y="9518"/>
                </a:cubicBezTo>
                <a:cubicBezTo>
                  <a:pt x="16106" y="9419"/>
                  <a:pt x="15902" y="9304"/>
                  <a:pt x="15687" y="9171"/>
                </a:cubicBezTo>
                <a:cubicBezTo>
                  <a:pt x="15473" y="9041"/>
                  <a:pt x="15278" y="8911"/>
                  <a:pt x="15101" y="8778"/>
                </a:cubicBezTo>
                <a:cubicBezTo>
                  <a:pt x="14925" y="8649"/>
                  <a:pt x="14835" y="8558"/>
                  <a:pt x="14835" y="8505"/>
                </a:cubicBezTo>
                <a:cubicBezTo>
                  <a:pt x="14835" y="8488"/>
                  <a:pt x="14847" y="8420"/>
                  <a:pt x="14868" y="8307"/>
                </a:cubicBezTo>
                <a:cubicBezTo>
                  <a:pt x="14892" y="8194"/>
                  <a:pt x="14923" y="8073"/>
                  <a:pt x="14960" y="7948"/>
                </a:cubicBezTo>
                <a:cubicBezTo>
                  <a:pt x="14998" y="7824"/>
                  <a:pt x="15031" y="7700"/>
                  <a:pt x="15061" y="7579"/>
                </a:cubicBezTo>
                <a:cubicBezTo>
                  <a:pt x="15092" y="7457"/>
                  <a:pt x="15113" y="7378"/>
                  <a:pt x="15130" y="7341"/>
                </a:cubicBezTo>
                <a:cubicBezTo>
                  <a:pt x="14958" y="7133"/>
                  <a:pt x="14814" y="6867"/>
                  <a:pt x="14701" y="6542"/>
                </a:cubicBezTo>
                <a:cubicBezTo>
                  <a:pt x="14303" y="6525"/>
                  <a:pt x="14021" y="6503"/>
                  <a:pt x="13856" y="6475"/>
                </a:cubicBezTo>
                <a:cubicBezTo>
                  <a:pt x="13692" y="6446"/>
                  <a:pt x="13581" y="6364"/>
                  <a:pt x="13529" y="6226"/>
                </a:cubicBezTo>
                <a:cubicBezTo>
                  <a:pt x="13477" y="6085"/>
                  <a:pt x="13459" y="5850"/>
                  <a:pt x="13473" y="5514"/>
                </a:cubicBezTo>
                <a:cubicBezTo>
                  <a:pt x="13489" y="5184"/>
                  <a:pt x="13473" y="4693"/>
                  <a:pt x="13428" y="4043"/>
                </a:cubicBezTo>
                <a:cubicBezTo>
                  <a:pt x="13428" y="3987"/>
                  <a:pt x="13475" y="3936"/>
                  <a:pt x="13569" y="3880"/>
                </a:cubicBezTo>
                <a:cubicBezTo>
                  <a:pt x="13663" y="3826"/>
                  <a:pt x="13774" y="3784"/>
                  <a:pt x="13901" y="3744"/>
                </a:cubicBezTo>
                <a:cubicBezTo>
                  <a:pt x="14028" y="3707"/>
                  <a:pt x="14155" y="3685"/>
                  <a:pt x="14280" y="3665"/>
                </a:cubicBezTo>
                <a:cubicBezTo>
                  <a:pt x="14402" y="3645"/>
                  <a:pt x="14487" y="3628"/>
                  <a:pt x="14532" y="3609"/>
                </a:cubicBezTo>
                <a:cubicBezTo>
                  <a:pt x="14607" y="3315"/>
                  <a:pt x="14722" y="3024"/>
                  <a:pt x="14880" y="2747"/>
                </a:cubicBezTo>
                <a:cubicBezTo>
                  <a:pt x="14866" y="2708"/>
                  <a:pt x="14835" y="2632"/>
                  <a:pt x="14791" y="2510"/>
                </a:cubicBezTo>
                <a:cubicBezTo>
                  <a:pt x="14746" y="2389"/>
                  <a:pt x="14699" y="2265"/>
                  <a:pt x="14650" y="2137"/>
                </a:cubicBezTo>
                <a:cubicBezTo>
                  <a:pt x="14602" y="2010"/>
                  <a:pt x="14558" y="1897"/>
                  <a:pt x="14522" y="1793"/>
                </a:cubicBezTo>
                <a:cubicBezTo>
                  <a:pt x="14482" y="1689"/>
                  <a:pt x="14466" y="1618"/>
                  <a:pt x="14466" y="1584"/>
                </a:cubicBezTo>
                <a:cubicBezTo>
                  <a:pt x="14466" y="1528"/>
                  <a:pt x="14546" y="1429"/>
                  <a:pt x="14706" y="1279"/>
                </a:cubicBezTo>
                <a:cubicBezTo>
                  <a:pt x="14868" y="1130"/>
                  <a:pt x="15052" y="971"/>
                  <a:pt x="15259" y="805"/>
                </a:cubicBezTo>
                <a:cubicBezTo>
                  <a:pt x="15464" y="641"/>
                  <a:pt x="15659" y="491"/>
                  <a:pt x="15840" y="367"/>
                </a:cubicBezTo>
                <a:cubicBezTo>
                  <a:pt x="16019" y="240"/>
                  <a:pt x="16125" y="178"/>
                  <a:pt x="16154" y="178"/>
                </a:cubicBezTo>
                <a:cubicBezTo>
                  <a:pt x="16184" y="178"/>
                  <a:pt x="16234" y="217"/>
                  <a:pt x="16302" y="296"/>
                </a:cubicBezTo>
                <a:cubicBezTo>
                  <a:pt x="16368" y="381"/>
                  <a:pt x="16445" y="477"/>
                  <a:pt x="16532" y="590"/>
                </a:cubicBezTo>
                <a:cubicBezTo>
                  <a:pt x="16620" y="700"/>
                  <a:pt x="16695" y="808"/>
                  <a:pt x="16763" y="906"/>
                </a:cubicBezTo>
                <a:cubicBezTo>
                  <a:pt x="16829" y="1005"/>
                  <a:pt x="16878" y="1073"/>
                  <a:pt x="16909" y="1110"/>
                </a:cubicBezTo>
                <a:cubicBezTo>
                  <a:pt x="17015" y="1073"/>
                  <a:pt x="17123" y="1048"/>
                  <a:pt x="17229" y="1028"/>
                </a:cubicBezTo>
                <a:cubicBezTo>
                  <a:pt x="17340" y="1008"/>
                  <a:pt x="17450" y="1008"/>
                  <a:pt x="17563" y="1028"/>
                </a:cubicBezTo>
                <a:lnTo>
                  <a:pt x="17721" y="1028"/>
                </a:lnTo>
                <a:cubicBezTo>
                  <a:pt x="17735" y="994"/>
                  <a:pt x="17778" y="918"/>
                  <a:pt x="17846" y="805"/>
                </a:cubicBezTo>
                <a:cubicBezTo>
                  <a:pt x="17912" y="692"/>
                  <a:pt x="17982" y="579"/>
                  <a:pt x="18053" y="460"/>
                </a:cubicBezTo>
                <a:cubicBezTo>
                  <a:pt x="18124" y="342"/>
                  <a:pt x="18189" y="237"/>
                  <a:pt x="18251" y="144"/>
                </a:cubicBezTo>
                <a:cubicBezTo>
                  <a:pt x="18310" y="51"/>
                  <a:pt x="18354" y="0"/>
                  <a:pt x="18385" y="0"/>
                </a:cubicBezTo>
                <a:cubicBezTo>
                  <a:pt x="18415" y="0"/>
                  <a:pt x="18528" y="54"/>
                  <a:pt x="18724" y="158"/>
                </a:cubicBezTo>
                <a:cubicBezTo>
                  <a:pt x="18919" y="260"/>
                  <a:pt x="19129" y="378"/>
                  <a:pt x="19350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2" y="1019"/>
                  <a:pt x="20211" y="1110"/>
                  <a:pt x="20211" y="1163"/>
                </a:cubicBezTo>
                <a:cubicBezTo>
                  <a:pt x="20211" y="1200"/>
                  <a:pt x="20197" y="1268"/>
                  <a:pt x="20164" y="1372"/>
                </a:cubicBezTo>
                <a:cubicBezTo>
                  <a:pt x="20136" y="1477"/>
                  <a:pt x="20105" y="1593"/>
                  <a:pt x="20075" y="1725"/>
                </a:cubicBezTo>
                <a:cubicBezTo>
                  <a:pt x="20047" y="1855"/>
                  <a:pt x="20014" y="1979"/>
                  <a:pt x="19981" y="2095"/>
                </a:cubicBezTo>
                <a:cubicBezTo>
                  <a:pt x="19945" y="2214"/>
                  <a:pt x="19922" y="2290"/>
                  <a:pt x="19908" y="2327"/>
                </a:cubicBezTo>
                <a:cubicBezTo>
                  <a:pt x="20058" y="2552"/>
                  <a:pt x="20204" y="2824"/>
                  <a:pt x="20345" y="3137"/>
                </a:cubicBezTo>
                <a:cubicBezTo>
                  <a:pt x="20729" y="3174"/>
                  <a:pt x="21007" y="3205"/>
                  <a:pt x="21181" y="3233"/>
                </a:cubicBezTo>
                <a:cubicBezTo>
                  <a:pt x="21353" y="3258"/>
                  <a:pt x="21461" y="3343"/>
                  <a:pt x="21506" y="3478"/>
                </a:cubicBezTo>
                <a:cubicBezTo>
                  <a:pt x="21551" y="3623"/>
                  <a:pt x="21572" y="3854"/>
                  <a:pt x="21562" y="4184"/>
                </a:cubicBezTo>
                <a:cubicBezTo>
                  <a:pt x="21555" y="4515"/>
                  <a:pt x="21567" y="4995"/>
                  <a:pt x="21598" y="5624"/>
                </a:cubicBezTo>
                <a:cubicBezTo>
                  <a:pt x="21598" y="5678"/>
                  <a:pt x="21551" y="5735"/>
                  <a:pt x="21456" y="5794"/>
                </a:cubicBezTo>
                <a:cubicBezTo>
                  <a:pt x="21362" y="5850"/>
                  <a:pt x="21254" y="5901"/>
                  <a:pt x="21136" y="5935"/>
                </a:cubicBezTo>
                <a:cubicBezTo>
                  <a:pt x="21014" y="5972"/>
                  <a:pt x="20894" y="6000"/>
                  <a:pt x="20769" y="6017"/>
                </a:cubicBezTo>
                <a:cubicBezTo>
                  <a:pt x="20647" y="6034"/>
                  <a:pt x="20560" y="6054"/>
                  <a:pt x="20515" y="6070"/>
                </a:cubicBezTo>
                <a:moveTo>
                  <a:pt x="15739" y="16167"/>
                </a:moveTo>
                <a:cubicBezTo>
                  <a:pt x="15739" y="16611"/>
                  <a:pt x="15869" y="16992"/>
                  <a:pt x="16130" y="17317"/>
                </a:cubicBezTo>
                <a:cubicBezTo>
                  <a:pt x="16389" y="17641"/>
                  <a:pt x="16704" y="17802"/>
                  <a:pt x="17081" y="17802"/>
                </a:cubicBezTo>
                <a:cubicBezTo>
                  <a:pt x="17448" y="17802"/>
                  <a:pt x="17766" y="17647"/>
                  <a:pt x="18034" y="17339"/>
                </a:cubicBezTo>
                <a:cubicBezTo>
                  <a:pt x="18300" y="17023"/>
                  <a:pt x="18434" y="16639"/>
                  <a:pt x="18434" y="16167"/>
                </a:cubicBezTo>
                <a:cubicBezTo>
                  <a:pt x="18434" y="15724"/>
                  <a:pt x="18302" y="15351"/>
                  <a:pt x="18044" y="15038"/>
                </a:cubicBezTo>
                <a:cubicBezTo>
                  <a:pt x="17785" y="14727"/>
                  <a:pt x="17465" y="14572"/>
                  <a:pt x="17081" y="14572"/>
                </a:cubicBezTo>
                <a:cubicBezTo>
                  <a:pt x="16714" y="14572"/>
                  <a:pt x="16396" y="14727"/>
                  <a:pt x="16135" y="15038"/>
                </a:cubicBezTo>
                <a:cubicBezTo>
                  <a:pt x="15869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9"/>
                  <a:pt x="16410" y="5602"/>
                  <a:pt x="16648" y="5887"/>
                </a:cubicBezTo>
                <a:cubicBezTo>
                  <a:pt x="16883" y="6172"/>
                  <a:pt x="17173" y="6313"/>
                  <a:pt x="17509" y="6313"/>
                </a:cubicBezTo>
                <a:cubicBezTo>
                  <a:pt x="17862" y="6313"/>
                  <a:pt x="18159" y="6172"/>
                  <a:pt x="18399" y="5887"/>
                </a:cubicBezTo>
                <a:cubicBezTo>
                  <a:pt x="18639" y="5602"/>
                  <a:pt x="18759" y="5257"/>
                  <a:pt x="18759" y="4853"/>
                </a:cubicBezTo>
                <a:cubicBezTo>
                  <a:pt x="18759" y="4430"/>
                  <a:pt x="18641" y="4074"/>
                  <a:pt x="18404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8" y="3786"/>
                </a:cubicBezTo>
                <a:cubicBezTo>
                  <a:pt x="16408" y="4074"/>
                  <a:pt x="16292" y="4421"/>
                  <a:pt x="16292" y="482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9" name="AutoShape 121"/>
          <p:cNvSpPr>
            <a:spLocks/>
          </p:cNvSpPr>
          <p:nvPr/>
        </p:nvSpPr>
        <p:spPr bwMode="auto">
          <a:xfrm>
            <a:off x="4320556" y="2410468"/>
            <a:ext cx="695325" cy="506067"/>
          </a:xfrm>
          <a:custGeom>
            <a:avLst/>
            <a:gdLst>
              <a:gd name="T0" fmla="*/ 21336 w 21600"/>
              <a:gd name="T1" fmla="*/ 311 h 21600"/>
              <a:gd name="T2" fmla="*/ 21600 w 21600"/>
              <a:gd name="T3" fmla="*/ 16238 h 21600"/>
              <a:gd name="T4" fmla="*/ 20684 w 21600"/>
              <a:gd name="T5" fmla="*/ 17275 h 21600"/>
              <a:gd name="T6" fmla="*/ 19807 w 21600"/>
              <a:gd name="T7" fmla="*/ 17370 h 21600"/>
              <a:gd name="T8" fmla="*/ 18747 w 21600"/>
              <a:gd name="T9" fmla="*/ 20362 h 21600"/>
              <a:gd name="T10" fmla="*/ 16198 w 21600"/>
              <a:gd name="T11" fmla="*/ 21600 h 21600"/>
              <a:gd name="T12" fmla="*/ 13653 w 21600"/>
              <a:gd name="T13" fmla="*/ 20362 h 21600"/>
              <a:gd name="T14" fmla="*/ 12600 w 21600"/>
              <a:gd name="T15" fmla="*/ 17370 h 21600"/>
              <a:gd name="T16" fmla="*/ 9000 w 21600"/>
              <a:gd name="T17" fmla="*/ 17275 h 21600"/>
              <a:gd name="T18" fmla="*/ 8713 w 21600"/>
              <a:gd name="T19" fmla="*/ 19017 h 21600"/>
              <a:gd name="T20" fmla="*/ 6803 w 21600"/>
              <a:gd name="T21" fmla="*/ 21263 h 21600"/>
              <a:gd name="T22" fmla="*/ 4004 w 21600"/>
              <a:gd name="T23" fmla="*/ 21263 h 21600"/>
              <a:gd name="T24" fmla="*/ 2091 w 21600"/>
              <a:gd name="T25" fmla="*/ 19017 h 21600"/>
              <a:gd name="T26" fmla="*/ 1805 w 21600"/>
              <a:gd name="T27" fmla="*/ 17275 h 21600"/>
              <a:gd name="T28" fmla="*/ 262 w 21600"/>
              <a:gd name="T29" fmla="*/ 16961 h 21600"/>
              <a:gd name="T30" fmla="*/ 0 w 21600"/>
              <a:gd name="T31" fmla="*/ 10669 h 21600"/>
              <a:gd name="T32" fmla="*/ 274 w 21600"/>
              <a:gd name="T33" fmla="*/ 9229 h 21600"/>
              <a:gd name="T34" fmla="*/ 960 w 21600"/>
              <a:gd name="T35" fmla="*/ 7965 h 21600"/>
              <a:gd name="T36" fmla="*/ 4053 w 21600"/>
              <a:gd name="T37" fmla="*/ 4475 h 21600"/>
              <a:gd name="T38" fmla="*/ 5278 w 21600"/>
              <a:gd name="T39" fmla="*/ 3867 h 21600"/>
              <a:gd name="T40" fmla="*/ 6820 w 21600"/>
              <a:gd name="T41" fmla="*/ 3775 h 21600"/>
              <a:gd name="T42" fmla="*/ 7082 w 21600"/>
              <a:gd name="T43" fmla="*/ 311 h 21600"/>
              <a:gd name="T44" fmla="*/ 20684 w 21600"/>
              <a:gd name="T45" fmla="*/ 0 h 21600"/>
              <a:gd name="T46" fmla="*/ 5878 w 21600"/>
              <a:gd name="T47" fmla="*/ 6439 h 21600"/>
              <a:gd name="T48" fmla="*/ 5153 w 21600"/>
              <a:gd name="T49" fmla="*/ 6784 h 21600"/>
              <a:gd name="T50" fmla="*/ 2351 w 21600"/>
              <a:gd name="T51" fmla="*/ 10240 h 21600"/>
              <a:gd name="T52" fmla="*/ 2258 w 21600"/>
              <a:gd name="T53" fmla="*/ 11527 h 21600"/>
              <a:gd name="T54" fmla="*/ 6796 w 21600"/>
              <a:gd name="T55" fmla="*/ 6439 h 21600"/>
              <a:gd name="T56" fmla="*/ 5395 w 21600"/>
              <a:gd name="T57" fmla="*/ 18942 h 21600"/>
              <a:gd name="T58" fmla="*/ 6732 w 21600"/>
              <a:gd name="T59" fmla="*/ 17373 h 21600"/>
              <a:gd name="T60" fmla="*/ 5395 w 21600"/>
              <a:gd name="T61" fmla="*/ 15786 h 21600"/>
              <a:gd name="T62" fmla="*/ 4046 w 21600"/>
              <a:gd name="T63" fmla="*/ 17373 h 21600"/>
              <a:gd name="T64" fmla="*/ 5395 w 21600"/>
              <a:gd name="T65" fmla="*/ 18942 h 21600"/>
              <a:gd name="T66" fmla="*/ 17145 w 21600"/>
              <a:gd name="T67" fmla="*/ 18481 h 21600"/>
              <a:gd name="T68" fmla="*/ 17150 w 21600"/>
              <a:gd name="T69" fmla="*/ 16253 h 21600"/>
              <a:gd name="T70" fmla="*/ 15250 w 21600"/>
              <a:gd name="T71" fmla="*/ 16247 h 21600"/>
              <a:gd name="T72" fmla="*/ 15250 w 21600"/>
              <a:gd name="T73" fmla="*/ 1848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4"/>
                  <a:pt x="21336" y="311"/>
                </a:cubicBezTo>
                <a:cubicBezTo>
                  <a:pt x="21512" y="518"/>
                  <a:pt x="21600" y="760"/>
                  <a:pt x="21600" y="1048"/>
                </a:cubicBezTo>
                <a:lnTo>
                  <a:pt x="21600" y="16238"/>
                </a:lnTo>
                <a:cubicBezTo>
                  <a:pt x="21600" y="16523"/>
                  <a:pt x="21512" y="16768"/>
                  <a:pt x="21336" y="16970"/>
                </a:cubicBezTo>
                <a:cubicBezTo>
                  <a:pt x="21162" y="17174"/>
                  <a:pt x="20944" y="17275"/>
                  <a:pt x="20684" y="17275"/>
                </a:cubicBezTo>
                <a:lnTo>
                  <a:pt x="19807" y="17275"/>
                </a:lnTo>
                <a:lnTo>
                  <a:pt x="19807" y="17370"/>
                </a:lnTo>
                <a:cubicBezTo>
                  <a:pt x="19807" y="17949"/>
                  <a:pt x="19709" y="18499"/>
                  <a:pt x="19513" y="19017"/>
                </a:cubicBezTo>
                <a:cubicBezTo>
                  <a:pt x="19318" y="19535"/>
                  <a:pt x="19060" y="19985"/>
                  <a:pt x="18747" y="20362"/>
                </a:cubicBezTo>
                <a:cubicBezTo>
                  <a:pt x="18433" y="20739"/>
                  <a:pt x="18051" y="21038"/>
                  <a:pt x="17608" y="21263"/>
                </a:cubicBezTo>
                <a:cubicBezTo>
                  <a:pt x="17167" y="21488"/>
                  <a:pt x="16697" y="21600"/>
                  <a:pt x="16198" y="21600"/>
                </a:cubicBezTo>
                <a:cubicBezTo>
                  <a:pt x="15705" y="21600"/>
                  <a:pt x="15238" y="21488"/>
                  <a:pt x="14797" y="21263"/>
                </a:cubicBezTo>
                <a:cubicBezTo>
                  <a:pt x="14353" y="21038"/>
                  <a:pt x="13974" y="20739"/>
                  <a:pt x="13653" y="20362"/>
                </a:cubicBezTo>
                <a:cubicBezTo>
                  <a:pt x="13332" y="19985"/>
                  <a:pt x="13078" y="19535"/>
                  <a:pt x="12887" y="19017"/>
                </a:cubicBezTo>
                <a:cubicBezTo>
                  <a:pt x="12695" y="18499"/>
                  <a:pt x="12600" y="17949"/>
                  <a:pt x="12600" y="17370"/>
                </a:cubicBezTo>
                <a:lnTo>
                  <a:pt x="12600" y="17275"/>
                </a:lnTo>
                <a:lnTo>
                  <a:pt x="9000" y="17275"/>
                </a:lnTo>
                <a:lnTo>
                  <a:pt x="9000" y="17370"/>
                </a:lnTo>
                <a:cubicBezTo>
                  <a:pt x="9000" y="17949"/>
                  <a:pt x="8904" y="18499"/>
                  <a:pt x="8713" y="19017"/>
                </a:cubicBezTo>
                <a:cubicBezTo>
                  <a:pt x="8522" y="19535"/>
                  <a:pt x="8265" y="19985"/>
                  <a:pt x="7947" y="20362"/>
                </a:cubicBezTo>
                <a:cubicBezTo>
                  <a:pt x="7629" y="20739"/>
                  <a:pt x="7244" y="21038"/>
                  <a:pt x="6803" y="21263"/>
                </a:cubicBezTo>
                <a:cubicBezTo>
                  <a:pt x="6360" y="21488"/>
                  <a:pt x="5895" y="21600"/>
                  <a:pt x="5402" y="21600"/>
                </a:cubicBezTo>
                <a:cubicBezTo>
                  <a:pt x="4910" y="21600"/>
                  <a:pt x="4442" y="21488"/>
                  <a:pt x="4004" y="21263"/>
                </a:cubicBezTo>
                <a:cubicBezTo>
                  <a:pt x="3558" y="21038"/>
                  <a:pt x="3179" y="20739"/>
                  <a:pt x="2858" y="20362"/>
                </a:cubicBezTo>
                <a:cubicBezTo>
                  <a:pt x="2537" y="19985"/>
                  <a:pt x="2282" y="19535"/>
                  <a:pt x="2091" y="19017"/>
                </a:cubicBezTo>
                <a:cubicBezTo>
                  <a:pt x="1900" y="18499"/>
                  <a:pt x="1805" y="17949"/>
                  <a:pt x="1805" y="17370"/>
                </a:cubicBezTo>
                <a:lnTo>
                  <a:pt x="1805" y="17275"/>
                </a:lnTo>
                <a:lnTo>
                  <a:pt x="891" y="17275"/>
                </a:lnTo>
                <a:cubicBezTo>
                  <a:pt x="647" y="17275"/>
                  <a:pt x="438" y="17168"/>
                  <a:pt x="262" y="16961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9"/>
                </a:lnTo>
                <a:cubicBezTo>
                  <a:pt x="0" y="10442"/>
                  <a:pt x="27" y="10205"/>
                  <a:pt x="69" y="9961"/>
                </a:cubicBezTo>
                <a:cubicBezTo>
                  <a:pt x="118" y="9716"/>
                  <a:pt x="186" y="9474"/>
                  <a:pt x="274" y="9229"/>
                </a:cubicBezTo>
                <a:cubicBezTo>
                  <a:pt x="365" y="8984"/>
                  <a:pt x="470" y="8751"/>
                  <a:pt x="593" y="8527"/>
                </a:cubicBezTo>
                <a:cubicBezTo>
                  <a:pt x="713" y="8302"/>
                  <a:pt x="838" y="8115"/>
                  <a:pt x="960" y="7965"/>
                </a:cubicBezTo>
                <a:lnTo>
                  <a:pt x="3573" y="4907"/>
                </a:lnTo>
                <a:cubicBezTo>
                  <a:pt x="3698" y="4760"/>
                  <a:pt x="3857" y="4613"/>
                  <a:pt x="4053" y="4475"/>
                </a:cubicBezTo>
                <a:cubicBezTo>
                  <a:pt x="4249" y="4331"/>
                  <a:pt x="4450" y="4210"/>
                  <a:pt x="4658" y="4109"/>
                </a:cubicBezTo>
                <a:cubicBezTo>
                  <a:pt x="4864" y="4005"/>
                  <a:pt x="5072" y="3928"/>
                  <a:pt x="5278" y="3867"/>
                </a:cubicBezTo>
                <a:cubicBezTo>
                  <a:pt x="5486" y="3807"/>
                  <a:pt x="5687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9" y="518"/>
                  <a:pt x="7082" y="311"/>
                </a:cubicBezTo>
                <a:cubicBezTo>
                  <a:pt x="7259" y="104"/>
                  <a:pt x="7464" y="0"/>
                  <a:pt x="7700" y="0"/>
                </a:cubicBezTo>
                <a:lnTo>
                  <a:pt x="20684" y="0"/>
                </a:lnTo>
                <a:close/>
                <a:moveTo>
                  <a:pt x="6791" y="6439"/>
                </a:moveTo>
                <a:lnTo>
                  <a:pt x="5878" y="6439"/>
                </a:lnTo>
                <a:cubicBezTo>
                  <a:pt x="5799" y="6439"/>
                  <a:pt x="5677" y="6479"/>
                  <a:pt x="5510" y="6551"/>
                </a:cubicBezTo>
                <a:cubicBezTo>
                  <a:pt x="5341" y="6626"/>
                  <a:pt x="5224" y="6704"/>
                  <a:pt x="5153" y="6784"/>
                </a:cubicBezTo>
                <a:lnTo>
                  <a:pt x="2540" y="9831"/>
                </a:lnTo>
                <a:cubicBezTo>
                  <a:pt x="2478" y="9903"/>
                  <a:pt x="2412" y="10041"/>
                  <a:pt x="2351" y="10240"/>
                </a:cubicBezTo>
                <a:cubicBezTo>
                  <a:pt x="2290" y="10436"/>
                  <a:pt x="2258" y="10580"/>
                  <a:pt x="2258" y="10672"/>
                </a:cubicBezTo>
                <a:lnTo>
                  <a:pt x="2258" y="11527"/>
                </a:lnTo>
                <a:lnTo>
                  <a:pt x="6796" y="11527"/>
                </a:lnTo>
                <a:lnTo>
                  <a:pt x="6796" y="6439"/>
                </a:lnTo>
                <a:lnTo>
                  <a:pt x="6791" y="6439"/>
                </a:lnTo>
                <a:close/>
                <a:moveTo>
                  <a:pt x="5395" y="18942"/>
                </a:moveTo>
                <a:cubicBezTo>
                  <a:pt x="5760" y="18942"/>
                  <a:pt x="6076" y="18789"/>
                  <a:pt x="6340" y="18481"/>
                </a:cubicBezTo>
                <a:cubicBezTo>
                  <a:pt x="6600" y="18173"/>
                  <a:pt x="6732" y="17805"/>
                  <a:pt x="6732" y="17373"/>
                </a:cubicBezTo>
                <a:cubicBezTo>
                  <a:pt x="6732" y="16941"/>
                  <a:pt x="6600" y="16569"/>
                  <a:pt x="6340" y="16253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8" y="15786"/>
                  <a:pt x="4714" y="15942"/>
                  <a:pt x="4445" y="16247"/>
                </a:cubicBezTo>
                <a:cubicBezTo>
                  <a:pt x="4180" y="16558"/>
                  <a:pt x="4046" y="16932"/>
                  <a:pt x="4046" y="17373"/>
                </a:cubicBezTo>
                <a:cubicBezTo>
                  <a:pt x="4046" y="17805"/>
                  <a:pt x="4180" y="18173"/>
                  <a:pt x="4445" y="18481"/>
                </a:cubicBezTo>
                <a:cubicBezTo>
                  <a:pt x="4714" y="18789"/>
                  <a:pt x="5028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10" y="18173"/>
                  <a:pt x="17544" y="17805"/>
                  <a:pt x="17544" y="17373"/>
                </a:cubicBezTo>
                <a:cubicBezTo>
                  <a:pt x="17544" y="16941"/>
                  <a:pt x="17412" y="16569"/>
                  <a:pt x="17150" y="16253"/>
                </a:cubicBezTo>
                <a:cubicBezTo>
                  <a:pt x="16891" y="15944"/>
                  <a:pt x="16572" y="15786"/>
                  <a:pt x="16195" y="15786"/>
                </a:cubicBezTo>
                <a:cubicBezTo>
                  <a:pt x="15828" y="15786"/>
                  <a:pt x="15514" y="15942"/>
                  <a:pt x="15250" y="16247"/>
                </a:cubicBezTo>
                <a:cubicBezTo>
                  <a:pt x="14990" y="16558"/>
                  <a:pt x="14858" y="16932"/>
                  <a:pt x="14858" y="17373"/>
                </a:cubicBezTo>
                <a:cubicBezTo>
                  <a:pt x="14858" y="17805"/>
                  <a:pt x="14990" y="18173"/>
                  <a:pt x="15250" y="18481"/>
                </a:cubicBezTo>
                <a:cubicBezTo>
                  <a:pt x="15512" y="18789"/>
                  <a:pt x="15825" y="18942"/>
                  <a:pt x="16195" y="1894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0" name="Group 12"/>
          <p:cNvGrpSpPr>
            <a:grpSpLocks/>
          </p:cNvGrpSpPr>
          <p:nvPr/>
        </p:nvGrpSpPr>
        <p:grpSpPr bwMode="auto">
          <a:xfrm>
            <a:off x="7239000" y="3430458"/>
            <a:ext cx="1038225" cy="986985"/>
            <a:chOff x="0" y="0"/>
            <a:chExt cx="1600" cy="1600"/>
          </a:xfrm>
        </p:grpSpPr>
        <p:sp>
          <p:nvSpPr>
            <p:cNvPr id="61" name="Oval 13"/>
            <p:cNvSpPr>
              <a:spLocks/>
            </p:cNvSpPr>
            <p:nvPr/>
          </p:nvSpPr>
          <p:spPr bwMode="auto">
            <a:xfrm>
              <a:off x="0" y="0"/>
              <a:ext cx="1600" cy="1600"/>
            </a:xfrm>
            <a:prstGeom prst="ellipse">
              <a:avLst/>
            </a:prstGeom>
            <a:solidFill>
              <a:srgbClr val="149D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62" name="AutoShape 14"/>
            <p:cNvSpPr>
              <a:spLocks/>
            </p:cNvSpPr>
            <p:nvPr/>
          </p:nvSpPr>
          <p:spPr bwMode="auto">
            <a:xfrm>
              <a:off x="576" y="550"/>
              <a:ext cx="560" cy="467"/>
            </a:xfrm>
            <a:custGeom>
              <a:avLst/>
              <a:gdLst>
                <a:gd name="T0" fmla="*/ 21600 w 21600"/>
                <a:gd name="T1" fmla="*/ 9391 h 21579"/>
                <a:gd name="T2" fmla="*/ 21218 w 21600"/>
                <a:gd name="T3" fmla="*/ 10697 h 21579"/>
                <a:gd name="T4" fmla="*/ 20263 w 21600"/>
                <a:gd name="T5" fmla="*/ 11428 h 21579"/>
                <a:gd name="T6" fmla="*/ 20263 w 21600"/>
                <a:gd name="T7" fmla="*/ 16611 h 21579"/>
                <a:gd name="T8" fmla="*/ 19730 w 21600"/>
                <a:gd name="T9" fmla="*/ 18128 h 21579"/>
                <a:gd name="T10" fmla="*/ 18459 w 21600"/>
                <a:gd name="T11" fmla="*/ 18759 h 21579"/>
                <a:gd name="T12" fmla="*/ 16537 w 21600"/>
                <a:gd name="T13" fmla="*/ 16904 h 21579"/>
                <a:gd name="T14" fmla="*/ 14116 w 21600"/>
                <a:gd name="T15" fmla="*/ 15255 h 21579"/>
                <a:gd name="T16" fmla="*/ 11450 w 21600"/>
                <a:gd name="T17" fmla="*/ 13969 h 21579"/>
                <a:gd name="T18" fmla="*/ 8789 w 21600"/>
                <a:gd name="T19" fmla="*/ 13268 h 21579"/>
                <a:gd name="T20" fmla="*/ 7969 w 21600"/>
                <a:gd name="T21" fmla="*/ 13829 h 21579"/>
                <a:gd name="T22" fmla="*/ 7535 w 21600"/>
                <a:gd name="T23" fmla="*/ 14706 h 21579"/>
                <a:gd name="T24" fmla="*/ 7511 w 21600"/>
                <a:gd name="T25" fmla="*/ 15698 h 21579"/>
                <a:gd name="T26" fmla="*/ 7947 w 21600"/>
                <a:gd name="T27" fmla="*/ 16611 h 21579"/>
                <a:gd name="T28" fmla="*/ 7677 w 21600"/>
                <a:gd name="T29" fmla="*/ 17673 h 21579"/>
                <a:gd name="T30" fmla="*/ 7917 w 21600"/>
                <a:gd name="T31" fmla="*/ 18606 h 21579"/>
                <a:gd name="T32" fmla="*/ 8498 w 21600"/>
                <a:gd name="T33" fmla="*/ 19469 h 21579"/>
                <a:gd name="T34" fmla="*/ 9271 w 21600"/>
                <a:gd name="T35" fmla="*/ 20291 h 21579"/>
                <a:gd name="T36" fmla="*/ 8456 w 21600"/>
                <a:gd name="T37" fmla="*/ 21213 h 21579"/>
                <a:gd name="T38" fmla="*/ 7212 w 21600"/>
                <a:gd name="T39" fmla="*/ 21571 h 21579"/>
                <a:gd name="T40" fmla="*/ 5917 w 21600"/>
                <a:gd name="T41" fmla="*/ 21424 h 21579"/>
                <a:gd name="T42" fmla="*/ 4923 w 21600"/>
                <a:gd name="T43" fmla="*/ 20810 h 21579"/>
                <a:gd name="T44" fmla="*/ 4453 w 21600"/>
                <a:gd name="T45" fmla="*/ 19056 h 21579"/>
                <a:gd name="T46" fmla="*/ 4032 w 21600"/>
                <a:gd name="T47" fmla="*/ 17224 h 21579"/>
                <a:gd name="T48" fmla="*/ 3868 w 21600"/>
                <a:gd name="T49" fmla="*/ 15281 h 21579"/>
                <a:gd name="T50" fmla="*/ 4150 w 21600"/>
                <a:gd name="T51" fmla="*/ 13154 h 21579"/>
                <a:gd name="T52" fmla="*/ 1804 w 21600"/>
                <a:gd name="T53" fmla="*/ 13154 h 21579"/>
                <a:gd name="T54" fmla="*/ 534 w 21600"/>
                <a:gd name="T55" fmla="*/ 12523 h 21579"/>
                <a:gd name="T56" fmla="*/ 0 w 21600"/>
                <a:gd name="T57" fmla="*/ 10991 h 21579"/>
                <a:gd name="T58" fmla="*/ 0 w 21600"/>
                <a:gd name="T59" fmla="*/ 7774 h 21579"/>
                <a:gd name="T60" fmla="*/ 526 w 21600"/>
                <a:gd name="T61" fmla="*/ 6245 h 21579"/>
                <a:gd name="T62" fmla="*/ 1804 w 21600"/>
                <a:gd name="T63" fmla="*/ 5605 h 21579"/>
                <a:gd name="T64" fmla="*/ 7653 w 21600"/>
                <a:gd name="T65" fmla="*/ 5605 h 21579"/>
                <a:gd name="T66" fmla="*/ 10525 w 21600"/>
                <a:gd name="T67" fmla="*/ 5136 h 21579"/>
                <a:gd name="T68" fmla="*/ 13511 w 21600"/>
                <a:gd name="T69" fmla="*/ 3874 h 21579"/>
                <a:gd name="T70" fmla="*/ 16273 w 21600"/>
                <a:gd name="T71" fmla="*/ 2072 h 21579"/>
                <a:gd name="T72" fmla="*/ 18459 w 21600"/>
                <a:gd name="T73" fmla="*/ 0 h 21579"/>
                <a:gd name="T74" fmla="*/ 19730 w 21600"/>
                <a:gd name="T75" fmla="*/ 634 h 21579"/>
                <a:gd name="T76" fmla="*/ 20263 w 21600"/>
                <a:gd name="T77" fmla="*/ 2166 h 21579"/>
                <a:gd name="T78" fmla="*/ 20263 w 21600"/>
                <a:gd name="T79" fmla="*/ 7334 h 21579"/>
                <a:gd name="T80" fmla="*/ 21218 w 21600"/>
                <a:gd name="T81" fmla="*/ 8071 h 21579"/>
                <a:gd name="T82" fmla="*/ 21600 w 21600"/>
                <a:gd name="T83" fmla="*/ 9391 h 21579"/>
                <a:gd name="T84" fmla="*/ 18459 w 21600"/>
                <a:gd name="T85" fmla="*/ 2855 h 21579"/>
                <a:gd name="T86" fmla="*/ 16513 w 21600"/>
                <a:gd name="T87" fmla="*/ 4452 h 21579"/>
                <a:gd name="T88" fmla="*/ 14280 w 21600"/>
                <a:gd name="T89" fmla="*/ 5834 h 21579"/>
                <a:gd name="T90" fmla="*/ 11878 w 21600"/>
                <a:gd name="T91" fmla="*/ 6923 h 21579"/>
                <a:gd name="T92" fmla="*/ 9457 w 21600"/>
                <a:gd name="T93" fmla="*/ 7604 h 21579"/>
                <a:gd name="T94" fmla="*/ 9457 w 21600"/>
                <a:gd name="T95" fmla="*/ 11173 h 21579"/>
                <a:gd name="T96" fmla="*/ 11878 w 21600"/>
                <a:gd name="T97" fmla="*/ 11862 h 21579"/>
                <a:gd name="T98" fmla="*/ 14280 w 21600"/>
                <a:gd name="T99" fmla="*/ 12957 h 21579"/>
                <a:gd name="T100" fmla="*/ 16525 w 21600"/>
                <a:gd name="T101" fmla="*/ 14348 h 21579"/>
                <a:gd name="T102" fmla="*/ 18459 w 21600"/>
                <a:gd name="T103" fmla="*/ 15921 h 21579"/>
                <a:gd name="T104" fmla="*/ 18459 w 21600"/>
                <a:gd name="T105" fmla="*/ 2855 h 21579"/>
                <a:gd name="T106" fmla="*/ 18459 w 21600"/>
                <a:gd name="T107" fmla="*/ 2855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3" y="10321"/>
                    <a:pt x="21218" y="10697"/>
                  </a:cubicBezTo>
                  <a:cubicBezTo>
                    <a:pt x="20963" y="11073"/>
                    <a:pt x="20648" y="11313"/>
                    <a:pt x="20263" y="11428"/>
                  </a:cubicBezTo>
                  <a:lnTo>
                    <a:pt x="20263" y="16611"/>
                  </a:lnTo>
                  <a:cubicBezTo>
                    <a:pt x="20263" y="17201"/>
                    <a:pt x="20087" y="17708"/>
                    <a:pt x="19730" y="18128"/>
                  </a:cubicBezTo>
                  <a:cubicBezTo>
                    <a:pt x="19375" y="18551"/>
                    <a:pt x="18951" y="18759"/>
                    <a:pt x="18459" y="18759"/>
                  </a:cubicBezTo>
                  <a:cubicBezTo>
                    <a:pt x="17928" y="18122"/>
                    <a:pt x="17286" y="17506"/>
                    <a:pt x="16537" y="16904"/>
                  </a:cubicBezTo>
                  <a:cubicBezTo>
                    <a:pt x="15786" y="16305"/>
                    <a:pt x="14980" y="15757"/>
                    <a:pt x="14116" y="15255"/>
                  </a:cubicBezTo>
                  <a:cubicBezTo>
                    <a:pt x="13254" y="14756"/>
                    <a:pt x="12363" y="14325"/>
                    <a:pt x="11450" y="13969"/>
                  </a:cubicBezTo>
                  <a:cubicBezTo>
                    <a:pt x="10537" y="13614"/>
                    <a:pt x="9648" y="13380"/>
                    <a:pt x="8789" y="13268"/>
                  </a:cubicBezTo>
                  <a:cubicBezTo>
                    <a:pt x="8453" y="13380"/>
                    <a:pt x="8179" y="13564"/>
                    <a:pt x="7969" y="13829"/>
                  </a:cubicBezTo>
                  <a:cubicBezTo>
                    <a:pt x="7758" y="14093"/>
                    <a:pt x="7614" y="14386"/>
                    <a:pt x="7535" y="14706"/>
                  </a:cubicBezTo>
                  <a:cubicBezTo>
                    <a:pt x="7457" y="15029"/>
                    <a:pt x="7450" y="15361"/>
                    <a:pt x="7511" y="15698"/>
                  </a:cubicBezTo>
                  <a:cubicBezTo>
                    <a:pt x="7575" y="16036"/>
                    <a:pt x="7719" y="16341"/>
                    <a:pt x="7947" y="16611"/>
                  </a:cubicBezTo>
                  <a:cubicBezTo>
                    <a:pt x="7751" y="16992"/>
                    <a:pt x="7660" y="17347"/>
                    <a:pt x="7677" y="17673"/>
                  </a:cubicBezTo>
                  <a:cubicBezTo>
                    <a:pt x="7692" y="17993"/>
                    <a:pt x="7773" y="18307"/>
                    <a:pt x="7917" y="18606"/>
                  </a:cubicBezTo>
                  <a:cubicBezTo>
                    <a:pt x="8059" y="18909"/>
                    <a:pt x="8255" y="19193"/>
                    <a:pt x="8498" y="19469"/>
                  </a:cubicBezTo>
                  <a:cubicBezTo>
                    <a:pt x="8737" y="19745"/>
                    <a:pt x="8997" y="20021"/>
                    <a:pt x="9271" y="20291"/>
                  </a:cubicBezTo>
                  <a:cubicBezTo>
                    <a:pt x="9114" y="20696"/>
                    <a:pt x="8843" y="21001"/>
                    <a:pt x="8456" y="21213"/>
                  </a:cubicBezTo>
                  <a:cubicBezTo>
                    <a:pt x="8069" y="21424"/>
                    <a:pt x="7655" y="21541"/>
                    <a:pt x="7212" y="21571"/>
                  </a:cubicBezTo>
                  <a:cubicBezTo>
                    <a:pt x="6772" y="21600"/>
                    <a:pt x="6341" y="21550"/>
                    <a:pt x="5917" y="21424"/>
                  </a:cubicBezTo>
                  <a:cubicBezTo>
                    <a:pt x="5496" y="21295"/>
                    <a:pt x="5163" y="21092"/>
                    <a:pt x="4923" y="20810"/>
                  </a:cubicBezTo>
                  <a:cubicBezTo>
                    <a:pt x="4781" y="20241"/>
                    <a:pt x="4625" y="19657"/>
                    <a:pt x="4453" y="19056"/>
                  </a:cubicBezTo>
                  <a:cubicBezTo>
                    <a:pt x="4282" y="18454"/>
                    <a:pt x="4140" y="17843"/>
                    <a:pt x="4032" y="17224"/>
                  </a:cubicBezTo>
                  <a:cubicBezTo>
                    <a:pt x="3922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50" y="13154"/>
                  </a:cubicBezTo>
                  <a:lnTo>
                    <a:pt x="1804" y="13154"/>
                  </a:lnTo>
                  <a:cubicBezTo>
                    <a:pt x="1312" y="13154"/>
                    <a:pt x="889" y="12945"/>
                    <a:pt x="534" y="12523"/>
                  </a:cubicBezTo>
                  <a:cubicBezTo>
                    <a:pt x="176" y="12100"/>
                    <a:pt x="0" y="11592"/>
                    <a:pt x="0" y="10991"/>
                  </a:cubicBezTo>
                  <a:lnTo>
                    <a:pt x="0" y="7774"/>
                  </a:lnTo>
                  <a:cubicBezTo>
                    <a:pt x="0" y="7184"/>
                    <a:pt x="176" y="6677"/>
                    <a:pt x="526" y="6245"/>
                  </a:cubicBezTo>
                  <a:cubicBezTo>
                    <a:pt x="879" y="5820"/>
                    <a:pt x="1305" y="5605"/>
                    <a:pt x="1804" y="5605"/>
                  </a:cubicBezTo>
                  <a:lnTo>
                    <a:pt x="7653" y="5605"/>
                  </a:lnTo>
                  <a:cubicBezTo>
                    <a:pt x="8551" y="5605"/>
                    <a:pt x="9509" y="5450"/>
                    <a:pt x="10525" y="5136"/>
                  </a:cubicBezTo>
                  <a:cubicBezTo>
                    <a:pt x="11541" y="4822"/>
                    <a:pt x="12537" y="4399"/>
                    <a:pt x="13511" y="3874"/>
                  </a:cubicBezTo>
                  <a:cubicBezTo>
                    <a:pt x="14488" y="3343"/>
                    <a:pt x="15409" y="2744"/>
                    <a:pt x="16273" y="2072"/>
                  </a:cubicBezTo>
                  <a:cubicBezTo>
                    <a:pt x="17135" y="1406"/>
                    <a:pt x="17864" y="713"/>
                    <a:pt x="18459" y="0"/>
                  </a:cubicBezTo>
                  <a:cubicBezTo>
                    <a:pt x="18951" y="0"/>
                    <a:pt x="19375" y="214"/>
                    <a:pt x="19730" y="634"/>
                  </a:cubicBezTo>
                  <a:cubicBezTo>
                    <a:pt x="20087" y="1057"/>
                    <a:pt x="20263" y="1567"/>
                    <a:pt x="20263" y="2166"/>
                  </a:cubicBezTo>
                  <a:lnTo>
                    <a:pt x="20263" y="7334"/>
                  </a:lnTo>
                  <a:cubicBezTo>
                    <a:pt x="20648" y="7446"/>
                    <a:pt x="20963" y="7692"/>
                    <a:pt x="21218" y="8071"/>
                  </a:cubicBezTo>
                  <a:cubicBezTo>
                    <a:pt x="21473" y="8455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3" y="4452"/>
                  </a:cubicBezTo>
                  <a:cubicBezTo>
                    <a:pt x="15810" y="4963"/>
                    <a:pt x="15066" y="5423"/>
                    <a:pt x="14280" y="5834"/>
                  </a:cubicBezTo>
                  <a:cubicBezTo>
                    <a:pt x="13494" y="6245"/>
                    <a:pt x="12694" y="6609"/>
                    <a:pt x="11878" y="6923"/>
                  </a:cubicBezTo>
                  <a:cubicBezTo>
                    <a:pt x="11061" y="7237"/>
                    <a:pt x="10255" y="7463"/>
                    <a:pt x="9457" y="7604"/>
                  </a:cubicBezTo>
                  <a:lnTo>
                    <a:pt x="9457" y="11173"/>
                  </a:lnTo>
                  <a:cubicBezTo>
                    <a:pt x="10255" y="11325"/>
                    <a:pt x="11061" y="11554"/>
                    <a:pt x="11878" y="11862"/>
                  </a:cubicBezTo>
                  <a:cubicBezTo>
                    <a:pt x="12694" y="12170"/>
                    <a:pt x="13494" y="12537"/>
                    <a:pt x="14280" y="12957"/>
                  </a:cubicBezTo>
                  <a:cubicBezTo>
                    <a:pt x="15066" y="13380"/>
                    <a:pt x="15813" y="13843"/>
                    <a:pt x="16525" y="14348"/>
                  </a:cubicBezTo>
                  <a:cubicBezTo>
                    <a:pt x="17235" y="14856"/>
                    <a:pt x="17881" y="15381"/>
                    <a:pt x="18459" y="15921"/>
                  </a:cubicBezTo>
                  <a:lnTo>
                    <a:pt x="18459" y="2855"/>
                  </a:lnTo>
                  <a:close/>
                  <a:moveTo>
                    <a:pt x="18459" y="2855"/>
                  </a:moveTo>
                </a:path>
              </a:pathLst>
            </a:custGeom>
            <a:solidFill>
              <a:srgbClr val="FF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3" name="Rectangle 23"/>
          <p:cNvSpPr>
            <a:spLocks/>
          </p:cNvSpPr>
          <p:nvPr/>
        </p:nvSpPr>
        <p:spPr bwMode="auto">
          <a:xfrm>
            <a:off x="6284952" y="5491803"/>
            <a:ext cx="2780449" cy="200928"/>
          </a:xfrm>
          <a:prstGeom prst="rect">
            <a:avLst/>
          </a:prstGeom>
          <a:solidFill>
            <a:srgbClr val="03214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64" name="Rectangle 29"/>
          <p:cNvSpPr>
            <a:spLocks/>
          </p:cNvSpPr>
          <p:nvPr/>
        </p:nvSpPr>
        <p:spPr bwMode="auto">
          <a:xfrm>
            <a:off x="6284953" y="4830119"/>
            <a:ext cx="2780449" cy="96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>
              <a:lnSpc>
                <a:spcPct val="120000"/>
              </a:lnSpc>
              <a:spcBef>
                <a:spcPts val="1700"/>
              </a:spcBef>
            </a:pPr>
            <a:r>
              <a:rPr lang="en-US" sz="1400" dirty="0" err="1" smtClean="0">
                <a:latin typeface="Lato Regular" charset="0"/>
                <a:ea typeface="MS PGothic" pitchFamily="34" charset="-128"/>
                <a:sym typeface="Lato Regular" charset="0"/>
              </a:rPr>
              <a:t>Implementasi</a:t>
            </a:r>
            <a:r>
              <a:rPr lang="en-US" sz="1400" dirty="0" smtClean="0">
                <a:latin typeface="Lato Regular" charset="0"/>
                <a:ea typeface="MS PGothic" pitchFamily="34" charset="-128"/>
                <a:sym typeface="Lato Regular" charset="0"/>
              </a:rPr>
              <a:t> </a:t>
            </a:r>
            <a:r>
              <a:rPr lang="en-US" sz="1400" dirty="0" err="1" smtClean="0">
                <a:latin typeface="Lato Regular" charset="0"/>
                <a:ea typeface="MS PGothic" pitchFamily="34" charset="-128"/>
                <a:sym typeface="Lato Regular" charset="0"/>
              </a:rPr>
              <a:t>Aplikasi</a:t>
            </a:r>
            <a:r>
              <a:rPr lang="en-US" sz="1400" dirty="0" smtClean="0">
                <a:latin typeface="Lato Regular" charset="0"/>
                <a:ea typeface="MS PGothic" pitchFamily="34" charset="-128"/>
                <a:sym typeface="Lato Regular" charset="0"/>
              </a:rPr>
              <a:t> BC 3.3 di </a:t>
            </a:r>
            <a:r>
              <a:rPr lang="en-US" sz="1400" dirty="0" err="1" smtClean="0">
                <a:latin typeface="Lato Regular" charset="0"/>
                <a:ea typeface="MS PGothic" pitchFamily="34" charset="-128"/>
                <a:sym typeface="Lato Regular" charset="0"/>
              </a:rPr>
              <a:t>Bulan</a:t>
            </a:r>
            <a:r>
              <a:rPr lang="en-US" sz="1400" dirty="0" smtClean="0">
                <a:latin typeface="Lato Regular" charset="0"/>
                <a:ea typeface="MS PGothic" pitchFamily="34" charset="-128"/>
                <a:sym typeface="Lato Regular" charset="0"/>
              </a:rPr>
              <a:t> </a:t>
            </a:r>
            <a:r>
              <a:rPr lang="en-US" sz="1400" dirty="0" err="1" smtClean="0">
                <a:latin typeface="Lato Regular" charset="0"/>
                <a:ea typeface="MS PGothic" pitchFamily="34" charset="-128"/>
                <a:sym typeface="Lato Regular" charset="0"/>
              </a:rPr>
              <a:t>Februari</a:t>
            </a:r>
            <a:r>
              <a:rPr lang="en-US" sz="1400" dirty="0" smtClean="0">
                <a:latin typeface="Lato Regular" charset="0"/>
                <a:ea typeface="MS PGothic" pitchFamily="34" charset="-128"/>
                <a:sym typeface="Lato Regular" charset="0"/>
              </a:rPr>
              <a:t> 2018</a:t>
            </a:r>
          </a:p>
          <a:p>
            <a:pPr algn="ctr">
              <a:lnSpc>
                <a:spcPct val="120000"/>
              </a:lnSpc>
              <a:spcBef>
                <a:spcPts val="1700"/>
              </a:spcBef>
            </a:pPr>
            <a:endParaRPr lang="en-US" sz="1400" dirty="0">
              <a:latin typeface="Lato Regular" charset="0"/>
              <a:ea typeface="MS PGothic" pitchFamily="34" charset="-128"/>
              <a:sym typeface="Lato Regular" charset="0"/>
            </a:endParaRPr>
          </a:p>
        </p:txBody>
      </p:sp>
      <p:sp>
        <p:nvSpPr>
          <p:cNvPr id="65" name="Rectangle 30"/>
          <p:cNvSpPr>
            <a:spLocks/>
          </p:cNvSpPr>
          <p:nvPr/>
        </p:nvSpPr>
        <p:spPr bwMode="auto">
          <a:xfrm>
            <a:off x="6869868" y="4447445"/>
            <a:ext cx="1880665" cy="40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spcBef>
                <a:spcPts val="1700"/>
              </a:spcBef>
            </a:pPr>
            <a:r>
              <a:rPr lang="en-US" b="1" dirty="0" err="1" smtClean="0">
                <a:solidFill>
                  <a:srgbClr val="FF0000"/>
                </a:solidFill>
                <a:latin typeface="Lato Black" charset="0"/>
                <a:ea typeface="MS PGothic" pitchFamily="34" charset="-128"/>
                <a:sym typeface="Lato Black" charset="0"/>
              </a:rPr>
              <a:t>Selanjutnya</a:t>
            </a:r>
            <a:r>
              <a:rPr lang="en-US" b="1" dirty="0" smtClean="0">
                <a:solidFill>
                  <a:srgbClr val="FF0000"/>
                </a:solidFill>
                <a:latin typeface="Lato Black" charset="0"/>
                <a:ea typeface="MS PGothic" pitchFamily="34" charset="-128"/>
                <a:sym typeface="Lato Black" charset="0"/>
              </a:rPr>
              <a:t>??</a:t>
            </a:r>
            <a:endParaRPr lang="en-US" b="1" dirty="0">
              <a:solidFill>
                <a:srgbClr val="FF0000"/>
              </a:solidFill>
              <a:latin typeface="Lato Black" charset="0"/>
              <a:ea typeface="MS PGothic" pitchFamily="34" charset="-128"/>
              <a:sym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18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927188" y="885896"/>
            <a:ext cx="7518312" cy="52767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D" sz="4000" b="0" dirty="0" err="1" smtClean="0">
                <a:solidFill>
                  <a:srgbClr val="0070C0"/>
                </a:solidFill>
                <a:latin typeface="Berlin Sans FB" panose="020E0602020502020306" pitchFamily="34" charset="0"/>
              </a:rPr>
              <a:t>Penguatan</a:t>
            </a:r>
            <a:r>
              <a:rPr lang="en-ID" sz="4000" b="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 </a:t>
            </a:r>
            <a:r>
              <a:rPr lang="en-ID" sz="4000" b="0" dirty="0" err="1" smtClean="0">
                <a:solidFill>
                  <a:srgbClr val="0070C0"/>
                </a:solidFill>
                <a:latin typeface="Berlin Sans FB" panose="020E0602020502020306" pitchFamily="34" charset="0"/>
              </a:rPr>
              <a:t>Fungsi</a:t>
            </a:r>
            <a:r>
              <a:rPr lang="en-ID" sz="4000" b="0" dirty="0" smtClean="0">
                <a:solidFill>
                  <a:srgbClr val="0070C0"/>
                </a:solidFill>
                <a:latin typeface="Berlin Sans FB" panose="020E0602020502020306" pitchFamily="34" charset="0"/>
              </a:rPr>
              <a:t> PLB</a:t>
            </a:r>
            <a:endParaRPr lang="en-US" sz="4000" b="0" dirty="0">
              <a:solidFill>
                <a:srgbClr val="0070C0"/>
              </a:solidFill>
              <a:latin typeface="Berlin Sans FB" panose="020E0602020502020306" pitchFamily="34" charset="0"/>
            </a:endParaRPr>
          </a:p>
        </p:txBody>
      </p:sp>
      <p:sp>
        <p:nvSpPr>
          <p:cNvPr id="50" name="Text Placeholder 211"/>
          <p:cNvSpPr txBox="1">
            <a:spLocks/>
          </p:cNvSpPr>
          <p:nvPr/>
        </p:nvSpPr>
        <p:spPr>
          <a:xfrm>
            <a:off x="711244" y="2403783"/>
            <a:ext cx="7950200" cy="712490"/>
          </a:xfrm>
          <a:prstGeom prst="rect">
            <a:avLst/>
          </a:prstGeom>
          <a:solidFill>
            <a:srgbClr val="C9A4E4"/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fi-FI" sz="2400" dirty="0">
                <a:solidFill>
                  <a:prstClr val="black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memperkuat daya saing perusahaan dan meningkatkan investasi</a:t>
            </a:r>
            <a:endParaRPr lang="en-US" sz="2400" dirty="0">
              <a:solidFill>
                <a:prstClr val="black"/>
              </a:solidFill>
              <a:latin typeface="Bookman Old Style" panose="02050604050505020204" pitchFamily="18" charset="0"/>
              <a:cs typeface="Arial" panose="020B0604020202020204" pitchFamily="34" charset="0"/>
            </a:endParaRPr>
          </a:p>
        </p:txBody>
      </p:sp>
      <p:sp>
        <p:nvSpPr>
          <p:cNvPr id="64" name="Isosceles Triangle 63"/>
          <p:cNvSpPr/>
          <p:nvPr/>
        </p:nvSpPr>
        <p:spPr>
          <a:xfrm rot="10800000">
            <a:off x="1779533" y="1381818"/>
            <a:ext cx="5813617" cy="96490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 Placeholder 215"/>
          <p:cNvSpPr txBox="1">
            <a:spLocks/>
          </p:cNvSpPr>
          <p:nvPr/>
        </p:nvSpPr>
        <p:spPr>
          <a:xfrm>
            <a:off x="711242" y="1523614"/>
            <a:ext cx="7950200" cy="7242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id-ID" sz="2400" dirty="0">
                <a:latin typeface="Bookman Old Style" panose="02050604050505020204" pitchFamily="18" charset="0"/>
              </a:rPr>
              <a:t>lebih mendorong kegiatan perdagangan dan industri </a:t>
            </a:r>
            <a:r>
              <a:rPr lang="id-ID" sz="2400" dirty="0" smtClean="0">
                <a:latin typeface="Bookman Old Style" panose="02050604050505020204" pitchFamily="18" charset="0"/>
              </a:rPr>
              <a:t>mengikuti </a:t>
            </a:r>
            <a:r>
              <a:rPr lang="id-ID" sz="2400" dirty="0">
                <a:latin typeface="Bookman Old Style" panose="02050604050505020204" pitchFamily="18" charset="0"/>
              </a:rPr>
              <a:t>globalisasi </a:t>
            </a:r>
            <a:r>
              <a:rPr lang="id-ID" sz="2400" dirty="0" smtClean="0">
                <a:latin typeface="Bookman Old Style" panose="02050604050505020204" pitchFamily="18" charset="0"/>
              </a:rPr>
              <a:t>internasional</a:t>
            </a:r>
            <a:endParaRPr lang="en-US" sz="2400" dirty="0"/>
          </a:p>
        </p:txBody>
      </p:sp>
      <p:sp>
        <p:nvSpPr>
          <p:cNvPr id="66" name="Text Placeholder 215"/>
          <p:cNvSpPr txBox="1">
            <a:spLocks/>
          </p:cNvSpPr>
          <p:nvPr/>
        </p:nvSpPr>
        <p:spPr>
          <a:xfrm>
            <a:off x="711244" y="3232453"/>
            <a:ext cx="7950198" cy="768048"/>
          </a:xfrm>
          <a:prstGeom prst="rect">
            <a:avLst/>
          </a:prstGeom>
          <a:solidFill>
            <a:srgbClr val="92D050"/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id-ID" sz="2400" dirty="0">
                <a:latin typeface="Bookman Old Style" panose="02050604050505020204" pitchFamily="18" charset="0"/>
              </a:rPr>
              <a:t>menjamin ketersediaan bahan baku bagi Industri Kecil dan Menengah</a:t>
            </a:r>
            <a:endParaRPr lang="en-ID" sz="2400" dirty="0">
              <a:latin typeface="Bookman Old Style" panose="02050604050505020204" pitchFamily="18" charset="0"/>
            </a:endParaRPr>
          </a:p>
        </p:txBody>
      </p:sp>
      <p:sp>
        <p:nvSpPr>
          <p:cNvPr id="67" name="Text Placeholder 213"/>
          <p:cNvSpPr txBox="1">
            <a:spLocks/>
          </p:cNvSpPr>
          <p:nvPr/>
        </p:nvSpPr>
        <p:spPr>
          <a:xfrm>
            <a:off x="711244" y="4165601"/>
            <a:ext cx="7950198" cy="8000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en-US" sz="2400" dirty="0" err="1" smtClean="0">
                <a:latin typeface="Bookman Old Style" panose="02050604050505020204" pitchFamily="18" charset="0"/>
              </a:rPr>
              <a:t>Mendukung</a:t>
            </a:r>
            <a:r>
              <a:rPr lang="en-US" sz="2400" dirty="0" smtClean="0">
                <a:latin typeface="Bookman Old Style" panose="02050604050505020204" pitchFamily="18" charset="0"/>
              </a:rPr>
              <a:t> </a:t>
            </a:r>
            <a:r>
              <a:rPr lang="en-US" sz="2400" dirty="0" err="1" smtClean="0">
                <a:latin typeface="Bookman Old Style" panose="02050604050505020204" pitchFamily="18" charset="0"/>
              </a:rPr>
              <a:t>industri</a:t>
            </a:r>
            <a:r>
              <a:rPr lang="en-US" sz="2400" dirty="0" smtClean="0">
                <a:latin typeface="Bookman Old Style" panose="02050604050505020204" pitchFamily="18" charset="0"/>
              </a:rPr>
              <a:t> </a:t>
            </a:r>
            <a:r>
              <a:rPr lang="en-US" sz="2400" dirty="0" err="1" smtClean="0">
                <a:latin typeface="Bookman Old Style" panose="02050604050505020204" pitchFamily="18" charset="0"/>
              </a:rPr>
              <a:t>secara</a:t>
            </a:r>
            <a:r>
              <a:rPr lang="en-US" sz="2400" dirty="0" smtClean="0">
                <a:latin typeface="Bookman Old Style" panose="02050604050505020204" pitchFamily="18" charset="0"/>
              </a:rPr>
              <a:t> </a:t>
            </a:r>
            <a:r>
              <a:rPr lang="en-US" sz="2400" dirty="0" err="1" smtClean="0">
                <a:latin typeface="Bookman Old Style" panose="02050604050505020204" pitchFamily="18" charset="0"/>
              </a:rPr>
              <a:t>langsung</a:t>
            </a:r>
            <a:r>
              <a:rPr lang="en-US" sz="2400" dirty="0" smtClean="0">
                <a:latin typeface="Bookman Old Style" panose="02050604050505020204" pitchFamily="18" charset="0"/>
              </a:rPr>
              <a:t> </a:t>
            </a:r>
            <a:r>
              <a:rPr lang="en-US" sz="2400" dirty="0" err="1" smtClean="0">
                <a:latin typeface="Bookman Old Style" panose="02050604050505020204" pitchFamily="18" charset="0"/>
              </a:rPr>
              <a:t>maupun</a:t>
            </a:r>
            <a:r>
              <a:rPr lang="en-US" sz="2400" dirty="0" smtClean="0">
                <a:latin typeface="Bookman Old Style" panose="02050604050505020204" pitchFamily="18" charset="0"/>
              </a:rPr>
              <a:t> </a:t>
            </a:r>
            <a:r>
              <a:rPr lang="en-US" sz="2400" dirty="0" err="1" smtClean="0">
                <a:latin typeface="Bookman Old Style" panose="02050604050505020204" pitchFamily="18" charset="0"/>
              </a:rPr>
              <a:t>tidak</a:t>
            </a:r>
            <a:r>
              <a:rPr lang="en-US" sz="2400" dirty="0" smtClean="0">
                <a:latin typeface="Bookman Old Style" panose="02050604050505020204" pitchFamily="18" charset="0"/>
              </a:rPr>
              <a:t> </a:t>
            </a:r>
            <a:r>
              <a:rPr lang="en-US" sz="2400" dirty="0" err="1" smtClean="0">
                <a:latin typeface="Bookman Old Style" panose="02050604050505020204" pitchFamily="18" charset="0"/>
              </a:rPr>
              <a:t>langsung</a:t>
            </a:r>
            <a:endParaRPr lang="en-US" sz="2400" dirty="0">
              <a:latin typeface="Bookman Old Style" panose="02050604050505020204" pitchFamily="18" charset="0"/>
            </a:endParaRPr>
          </a:p>
        </p:txBody>
      </p:sp>
      <p:pic>
        <p:nvPicPr>
          <p:cNvPr id="2050" name="Picture 2" descr="C:\Users\Pupu\Pictures\three-question-marks-evidon-500x4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177" y="5193202"/>
            <a:ext cx="1015912" cy="82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3353698" y="5358851"/>
            <a:ext cx="2462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latin typeface="Tekton Pro Ext" pitchFamily="34" charset="0"/>
                <a:ea typeface="Adobe Gothic Std B" pitchFamily="34" charset="-128"/>
              </a:rPr>
              <a:t>HOW</a:t>
            </a:r>
            <a:endParaRPr lang="en-US" sz="5400" b="1" dirty="0">
              <a:solidFill>
                <a:srgbClr val="C00000"/>
              </a:solidFill>
              <a:latin typeface="Tekton Pro Ext" pitchFamily="34" charset="0"/>
              <a:ea typeface="Adobe Gothic Std B" pitchFamily="34" charset="-128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110" y="5115165"/>
            <a:ext cx="1282890" cy="116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48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erubahan 272\sLIDE\Perubah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38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66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Perubahan 272\sLIDE\New folder\0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4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64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/>
          <p:cNvSpPr>
            <a:spLocks noChangeArrowheads="1"/>
          </p:cNvSpPr>
          <p:nvPr/>
        </p:nvSpPr>
        <p:spPr bwMode="auto">
          <a:xfrm flipH="1">
            <a:off x="4881559" y="2146300"/>
            <a:ext cx="91397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 flipH="1">
            <a:off x="3290884" y="2136775"/>
            <a:ext cx="89411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 flipH="1">
            <a:off x="7581894" y="2159000"/>
            <a:ext cx="94028" cy="142875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flipH="1">
            <a:off x="5999158" y="2159000"/>
            <a:ext cx="98592" cy="142875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gray">
          <a:xfrm>
            <a:off x="6696073" y="2070100"/>
            <a:ext cx="1721744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400" dirty="0" smtClean="0">
                <a:solidFill>
                  <a:srgbClr val="FFFFFF"/>
                </a:solidFill>
              </a:rPr>
              <a:t>Ad </a:t>
            </a:r>
            <a:r>
              <a:rPr lang="en-US" sz="1400" dirty="0">
                <a:solidFill>
                  <a:srgbClr val="FFFFFF"/>
                </a:solidFill>
              </a:rPr>
              <a:t>Your Title</a:t>
            </a:r>
          </a:p>
        </p:txBody>
      </p: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336551" y="2014539"/>
            <a:ext cx="2740026" cy="2544762"/>
            <a:chOff x="576" y="1836"/>
            <a:chExt cx="1446" cy="2094"/>
          </a:xfrm>
        </p:grpSpPr>
        <p:sp>
          <p:nvSpPr>
            <p:cNvPr id="16" name="AutoShape 16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gray">
            <a:xfrm>
              <a:off x="712" y="1852"/>
              <a:ext cx="1174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shade val="3882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utoShape 18"/>
            <p:cNvSpPr>
              <a:spLocks noChangeArrowheads="1"/>
            </p:cNvSpPr>
            <p:nvPr/>
          </p:nvSpPr>
          <p:spPr bwMode="auto">
            <a:xfrm flipH="1">
              <a:off x="1773" y="1897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utoShape 19"/>
            <p:cNvSpPr>
              <a:spLocks noChangeArrowheads="1"/>
            </p:cNvSpPr>
            <p:nvPr/>
          </p:nvSpPr>
          <p:spPr bwMode="auto">
            <a:xfrm flipH="1">
              <a:off x="776" y="1897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gray">
            <a:xfrm>
              <a:off x="829" y="1836"/>
              <a:ext cx="93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dirty="0" smtClean="0">
                  <a:solidFill>
                    <a:schemeClr val="bg1"/>
                  </a:solidFill>
                </a:rPr>
                <a:t>PLB E Commerce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624" y="2106"/>
              <a:ext cx="1398" cy="16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 eaLnBrk="0" hangingPunct="0">
                <a:buFont typeface="Arial" pitchFamily="34" charset="0"/>
                <a:buChar char="•"/>
              </a:pPr>
              <a:r>
                <a:rPr lang="en-US" b="1" dirty="0" err="1" smtClean="0">
                  <a:solidFill>
                    <a:srgbClr val="000000"/>
                  </a:solidFill>
                  <a:latin typeface="Bookman Old Style" pitchFamily="18" charset="0"/>
                </a:rPr>
                <a:t>Skema</a:t>
              </a:r>
              <a:r>
                <a:rPr lang="en-US" b="1" dirty="0" smtClean="0">
                  <a:solidFill>
                    <a:srgbClr val="000000"/>
                  </a:solidFill>
                  <a:latin typeface="Bookman Old Style" pitchFamily="18" charset="0"/>
                </a:rPr>
                <a:t> </a:t>
              </a:r>
              <a:r>
                <a:rPr lang="en-US" b="1" dirty="0" err="1" smtClean="0">
                  <a:solidFill>
                    <a:srgbClr val="000000"/>
                  </a:solidFill>
                  <a:latin typeface="Bookman Old Style" pitchFamily="18" charset="0"/>
                </a:rPr>
                <a:t>konsinyasi</a:t>
              </a:r>
              <a:r>
                <a:rPr lang="en-US" b="1" dirty="0" smtClean="0">
                  <a:solidFill>
                    <a:srgbClr val="000000"/>
                  </a:solidFill>
                  <a:latin typeface="Bookman Old Style" pitchFamily="18" charset="0"/>
                </a:rPr>
                <a:t> </a:t>
              </a:r>
              <a:r>
                <a:rPr lang="en-US" b="1" dirty="0" err="1" smtClean="0">
                  <a:solidFill>
                    <a:srgbClr val="000000"/>
                  </a:solidFill>
                  <a:latin typeface="Bookman Old Style" pitchFamily="18" charset="0"/>
                </a:rPr>
                <a:t>dan</a:t>
              </a:r>
              <a:r>
                <a:rPr lang="en-US" b="1" dirty="0" smtClean="0">
                  <a:solidFill>
                    <a:srgbClr val="000000"/>
                  </a:solidFill>
                  <a:latin typeface="Bookman Old Style" pitchFamily="18" charset="0"/>
                </a:rPr>
                <a:t> </a:t>
              </a:r>
              <a:r>
                <a:rPr lang="en-US" b="1" dirty="0" err="1" smtClean="0">
                  <a:solidFill>
                    <a:srgbClr val="000000"/>
                  </a:solidFill>
                  <a:latin typeface="Bookman Old Style" pitchFamily="18" charset="0"/>
                </a:rPr>
                <a:t>Kepemilikan</a:t>
              </a:r>
              <a:r>
                <a:rPr lang="en-US" b="1" dirty="0" smtClean="0">
                  <a:solidFill>
                    <a:srgbClr val="000000"/>
                  </a:solidFill>
                  <a:latin typeface="Bookman Old Style" pitchFamily="18" charset="0"/>
                </a:rPr>
                <a:t> PLB</a:t>
              </a:r>
            </a:p>
            <a:p>
              <a:pPr marL="285750" indent="-285750" eaLnBrk="0" hangingPunct="0">
                <a:buFont typeface="Arial" pitchFamily="34" charset="0"/>
                <a:buChar char="•"/>
              </a:pPr>
              <a:r>
                <a:rPr lang="en-US" b="1" dirty="0" err="1" smtClean="0">
                  <a:solidFill>
                    <a:srgbClr val="000000"/>
                  </a:solidFill>
                  <a:latin typeface="Bookman Old Style" pitchFamily="18" charset="0"/>
                </a:rPr>
                <a:t>Tarif</a:t>
              </a:r>
              <a:r>
                <a:rPr lang="en-US" b="1" dirty="0" smtClean="0">
                  <a:solidFill>
                    <a:srgbClr val="000000"/>
                  </a:solidFill>
                  <a:latin typeface="Bookman Old Style" pitchFamily="18" charset="0"/>
                </a:rPr>
                <a:t> BM flat</a:t>
              </a:r>
            </a:p>
            <a:p>
              <a:pPr marL="285750" indent="-285750" eaLnBrk="0" hangingPunct="0">
                <a:buFont typeface="Arial" pitchFamily="34" charset="0"/>
                <a:buChar char="•"/>
              </a:pPr>
              <a:r>
                <a:rPr lang="en-US" b="1" dirty="0">
                  <a:solidFill>
                    <a:srgbClr val="000000"/>
                  </a:solidFill>
                  <a:latin typeface="Bookman Old Style" pitchFamily="18" charset="0"/>
                </a:rPr>
                <a:t>Non De </a:t>
              </a:r>
              <a:r>
                <a:rPr lang="en-US" b="1" dirty="0" err="1">
                  <a:solidFill>
                    <a:srgbClr val="000000"/>
                  </a:solidFill>
                  <a:latin typeface="Bookman Old Style" pitchFamily="18" charset="0"/>
                </a:rPr>
                <a:t>Minimus</a:t>
              </a:r>
              <a:endParaRPr lang="en-US" b="1" dirty="0">
                <a:solidFill>
                  <a:srgbClr val="000000"/>
                </a:solidFill>
                <a:latin typeface="Bookman Old Style" pitchFamily="18" charset="0"/>
              </a:endParaRPr>
            </a:p>
            <a:p>
              <a:pPr marL="285750" indent="-285750" eaLnBrk="0" hangingPunct="0">
                <a:buFont typeface="Arial" pitchFamily="34" charset="0"/>
                <a:buChar char="•"/>
              </a:pPr>
              <a:r>
                <a:rPr lang="en-US" b="1" dirty="0" err="1">
                  <a:solidFill>
                    <a:srgbClr val="000000"/>
                  </a:solidFill>
                  <a:latin typeface="Bookman Old Style" pitchFamily="18" charset="0"/>
                </a:rPr>
                <a:t>Wajib</a:t>
              </a:r>
              <a:r>
                <a:rPr lang="en-US" b="1" dirty="0">
                  <a:solidFill>
                    <a:srgbClr val="000000"/>
                  </a:solidFill>
                  <a:latin typeface="Bookman Old Style" pitchFamily="18" charset="0"/>
                </a:rPr>
                <a:t> </a:t>
              </a:r>
              <a:r>
                <a:rPr lang="en-US" b="1" dirty="0" err="1">
                  <a:solidFill>
                    <a:srgbClr val="000000"/>
                  </a:solidFill>
                  <a:latin typeface="Bookman Old Style" pitchFamily="18" charset="0"/>
                </a:rPr>
                <a:t>lartas</a:t>
              </a:r>
              <a:endParaRPr lang="en-US" b="1" dirty="0">
                <a:solidFill>
                  <a:srgbClr val="000000"/>
                </a:solidFill>
                <a:latin typeface="Bookman Old Style" pitchFamily="18" charset="0"/>
              </a:endParaRPr>
            </a:p>
          </p:txBody>
        </p:sp>
      </p:grp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7030A0"/>
                </a:solidFill>
                <a:latin typeface="Cooper Std Black" pitchFamily="18" charset="0"/>
              </a:rPr>
              <a:t>Ketentuan</a:t>
            </a:r>
            <a:r>
              <a:rPr lang="en-US" dirty="0" smtClean="0">
                <a:solidFill>
                  <a:srgbClr val="7030A0"/>
                </a:solidFill>
                <a:latin typeface="Cooper Std Black" pitchFamily="18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oper Std Black" pitchFamily="18" charset="0"/>
              </a:rPr>
              <a:t>Khusus</a:t>
            </a:r>
            <a:endParaRPr lang="en-US" dirty="0">
              <a:solidFill>
                <a:srgbClr val="7030A0"/>
              </a:solidFill>
              <a:latin typeface="Cooper Std Black" pitchFamily="18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 flipH="1">
            <a:off x="6308264" y="2136775"/>
            <a:ext cx="94028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AutoShape 4"/>
          <p:cNvSpPr>
            <a:spLocks noChangeArrowheads="1"/>
          </p:cNvSpPr>
          <p:nvPr/>
        </p:nvSpPr>
        <p:spPr bwMode="auto">
          <a:xfrm>
            <a:off x="3290885" y="2199482"/>
            <a:ext cx="2708276" cy="2359818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1D08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AutoShape 5"/>
          <p:cNvSpPr>
            <a:spLocks noChangeArrowheads="1"/>
          </p:cNvSpPr>
          <p:nvPr/>
        </p:nvSpPr>
        <p:spPr bwMode="gray">
          <a:xfrm>
            <a:off x="3524246" y="2061368"/>
            <a:ext cx="2198835" cy="3714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AutoShape 6"/>
          <p:cNvSpPr>
            <a:spLocks noChangeArrowheads="1"/>
          </p:cNvSpPr>
          <p:nvPr/>
        </p:nvSpPr>
        <p:spPr bwMode="auto">
          <a:xfrm flipH="1">
            <a:off x="5403846" y="2137569"/>
            <a:ext cx="86156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7"/>
          <p:cNvSpPr>
            <a:spLocks noChangeArrowheads="1"/>
          </p:cNvSpPr>
          <p:nvPr/>
        </p:nvSpPr>
        <p:spPr bwMode="auto">
          <a:xfrm flipH="1">
            <a:off x="3609971" y="2128044"/>
            <a:ext cx="84283" cy="144463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gray">
          <a:xfrm>
            <a:off x="3747306" y="2035177"/>
            <a:ext cx="17298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chemeClr val="bg1"/>
                </a:solidFill>
              </a:rPr>
              <a:t>PLB </a:t>
            </a:r>
            <a:r>
              <a:rPr lang="en-US" dirty="0" err="1" smtClean="0">
                <a:solidFill>
                  <a:schemeClr val="bg1"/>
                </a:solidFill>
              </a:rPr>
              <a:t>Barang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Jadi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8" name="Text Box 22"/>
          <p:cNvSpPr txBox="1">
            <a:spLocks noChangeArrowheads="1"/>
          </p:cNvSpPr>
          <p:nvPr/>
        </p:nvSpPr>
        <p:spPr bwMode="auto">
          <a:xfrm>
            <a:off x="3290884" y="2432844"/>
            <a:ext cx="2708277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err="1">
                <a:solidFill>
                  <a:srgbClr val="000000"/>
                </a:solidFill>
                <a:latin typeface="Bookman Old Style" pitchFamily="18" charset="0"/>
              </a:rPr>
              <a:t>Skema</a:t>
            </a:r>
            <a:r>
              <a:rPr lang="en-US" b="1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Bookman Old Style" pitchFamily="18" charset="0"/>
              </a:rPr>
              <a:t>konsinyasi</a:t>
            </a:r>
            <a:r>
              <a:rPr lang="en-US" b="1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Bookman Old Style" pitchFamily="18" charset="0"/>
              </a:rPr>
              <a:t>dan</a:t>
            </a:r>
            <a:r>
              <a:rPr lang="en-US" b="1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Titipan</a:t>
            </a:r>
            <a:endParaRPr lang="en-US" b="1" dirty="0">
              <a:solidFill>
                <a:srgbClr val="000000"/>
              </a:solidFill>
              <a:latin typeface="Bookman Old Style" pitchFamily="18" charset="0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PLB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sebagai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pihak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ke-3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dengan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fungsi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kontrol</a:t>
            </a:r>
            <a:endParaRPr lang="en-US" b="1" dirty="0">
              <a:solidFill>
                <a:srgbClr val="000000"/>
              </a:solidFill>
              <a:latin typeface="Bookman Old Style" pitchFamily="18" charset="0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Jenis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barang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tertentu</a:t>
            </a:r>
            <a:endParaRPr lang="en-US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39" name="AutoShape 8"/>
          <p:cNvSpPr>
            <a:spLocks noChangeArrowheads="1"/>
          </p:cNvSpPr>
          <p:nvPr/>
        </p:nvSpPr>
        <p:spPr bwMode="auto">
          <a:xfrm>
            <a:off x="6162675" y="2189163"/>
            <a:ext cx="2727325" cy="2370138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FC5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AutoShape 9"/>
          <p:cNvSpPr>
            <a:spLocks noChangeArrowheads="1"/>
          </p:cNvSpPr>
          <p:nvPr/>
        </p:nvSpPr>
        <p:spPr bwMode="gray">
          <a:xfrm>
            <a:off x="6378575" y="2046288"/>
            <a:ext cx="2307471" cy="4429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AutoShape 10"/>
          <p:cNvSpPr>
            <a:spLocks noChangeArrowheads="1"/>
          </p:cNvSpPr>
          <p:nvPr/>
        </p:nvSpPr>
        <p:spPr bwMode="auto">
          <a:xfrm flipH="1">
            <a:off x="8337213" y="2188321"/>
            <a:ext cx="88447" cy="142875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AutoShape 11"/>
          <p:cNvSpPr>
            <a:spLocks noChangeArrowheads="1"/>
          </p:cNvSpPr>
          <p:nvPr/>
        </p:nvSpPr>
        <p:spPr bwMode="auto">
          <a:xfrm flipH="1">
            <a:off x="6481759" y="2117725"/>
            <a:ext cx="88446" cy="142875"/>
          </a:xfrm>
          <a:prstGeom prst="octagon">
            <a:avLst>
              <a:gd name="adj" fmla="val 29287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Text Box 14"/>
          <p:cNvSpPr txBox="1">
            <a:spLocks noChangeArrowheads="1"/>
          </p:cNvSpPr>
          <p:nvPr/>
        </p:nvSpPr>
        <p:spPr bwMode="gray">
          <a:xfrm>
            <a:off x="6496782" y="2056045"/>
            <a:ext cx="21052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</a:rPr>
              <a:t>PLB </a:t>
            </a:r>
            <a:r>
              <a:rPr lang="en-US" dirty="0" err="1" smtClean="0">
                <a:solidFill>
                  <a:srgbClr val="FFFFFF"/>
                </a:solidFill>
              </a:rPr>
              <a:t>Bahan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 err="1" smtClean="0">
                <a:solidFill>
                  <a:srgbClr val="FFFFFF"/>
                </a:solidFill>
              </a:rPr>
              <a:t>Pokok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4" name="Text Box 23"/>
          <p:cNvSpPr txBox="1">
            <a:spLocks noChangeArrowheads="1"/>
          </p:cNvSpPr>
          <p:nvPr/>
        </p:nvSpPr>
        <p:spPr bwMode="auto">
          <a:xfrm>
            <a:off x="6248398" y="2390775"/>
            <a:ext cx="2641601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err="1">
                <a:solidFill>
                  <a:srgbClr val="000000"/>
                </a:solidFill>
                <a:latin typeface="Bookman Old Style" pitchFamily="18" charset="0"/>
              </a:rPr>
              <a:t>Skema</a:t>
            </a:r>
            <a:r>
              <a:rPr lang="en-US" b="1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Bookman Old Style" pitchFamily="18" charset="0"/>
              </a:rPr>
              <a:t>konsinyasi</a:t>
            </a:r>
            <a:r>
              <a:rPr lang="en-US" b="1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Bookman Old Style" pitchFamily="18" charset="0"/>
              </a:rPr>
              <a:t>dan</a:t>
            </a:r>
            <a:r>
              <a:rPr lang="en-US" b="1" dirty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Bookman Old Style" pitchFamily="18" charset="0"/>
              </a:rPr>
              <a:t>Titipan</a:t>
            </a:r>
            <a:endParaRPr lang="en-US" b="1" dirty="0">
              <a:solidFill>
                <a:srgbClr val="000000"/>
              </a:solidFill>
              <a:latin typeface="Bookman Old Style" pitchFamily="18" charset="0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Menjaga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stabilitas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pangan</a:t>
            </a:r>
            <a:endParaRPr lang="en-US" b="1" dirty="0">
              <a:solidFill>
                <a:srgbClr val="000000"/>
              </a:solidFill>
              <a:latin typeface="Bookman Old Style" pitchFamily="18" charset="0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Dapat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didirikan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di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perbatasan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darat</a:t>
            </a:r>
            <a:r>
              <a:rPr lang="en-US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Bookman Old Style" pitchFamily="18" charset="0"/>
              </a:rPr>
              <a:t>negara</a:t>
            </a:r>
            <a:endParaRPr lang="en-US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25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4" descr="I:\Perubahan 272\sLIDE\New folder\0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1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2843</TotalTime>
  <Words>318</Words>
  <Application>Microsoft Office PowerPoint</Application>
  <PresentationFormat>On-screen Show (4:3)</PresentationFormat>
  <Paragraphs>70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MS PGothic</vt:lpstr>
      <vt:lpstr>Adobe Gothic Std B</vt:lpstr>
      <vt:lpstr>Arial</vt:lpstr>
      <vt:lpstr>Berlin Sans FB</vt:lpstr>
      <vt:lpstr>Bookman Old Style</vt:lpstr>
      <vt:lpstr>Calibri</vt:lpstr>
      <vt:lpstr>Calibri Light</vt:lpstr>
      <vt:lpstr>Cooper Std Black</vt:lpstr>
      <vt:lpstr>Lato Black</vt:lpstr>
      <vt:lpstr>Lato Regular</vt:lpstr>
      <vt:lpstr>Tekton Pro Ext</vt:lpstr>
      <vt:lpstr>Office Theme</vt:lpstr>
      <vt:lpstr>PUSAT LOGISTIK BERIKAT</vt:lpstr>
      <vt:lpstr>PowerPoint Presentation</vt:lpstr>
      <vt:lpstr>Temuan Aparat Pengawas Fungsional</vt:lpstr>
      <vt:lpstr>What’s Happening?</vt:lpstr>
      <vt:lpstr>What’s Next?</vt:lpstr>
      <vt:lpstr>PowerPoint Presentation</vt:lpstr>
      <vt:lpstr>PowerPoint Presentation</vt:lpstr>
      <vt:lpstr>Ketentuan Khusus</vt:lpstr>
      <vt:lpstr>PowerPoint Presentation</vt:lpstr>
      <vt:lpstr>Syarat dan Kewajiban</vt:lpstr>
      <vt:lpstr>Penguatan Pengawasan</vt:lpstr>
      <vt:lpstr>TERIMA KASIH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adiasli</dc:creator>
  <cp:lastModifiedBy>TEPEBE12</cp:lastModifiedBy>
  <cp:revision>239</cp:revision>
  <cp:lastPrinted>2017-01-09T09:17:02Z</cp:lastPrinted>
  <dcterms:created xsi:type="dcterms:W3CDTF">2016-02-17T11:17:04Z</dcterms:created>
  <dcterms:modified xsi:type="dcterms:W3CDTF">2018-02-01T02:09:18Z</dcterms:modified>
</cp:coreProperties>
</file>